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3"/>
  </p:notesMasterIdLst>
  <p:handoutMasterIdLst>
    <p:handoutMasterId r:id="rId24"/>
  </p:handoutMasterIdLst>
  <p:sldIdLst>
    <p:sldId id="300" r:id="rId2"/>
    <p:sldId id="395" r:id="rId3"/>
    <p:sldId id="326" r:id="rId4"/>
    <p:sldId id="302" r:id="rId5"/>
    <p:sldId id="321" r:id="rId6"/>
    <p:sldId id="307" r:id="rId7"/>
    <p:sldId id="308" r:id="rId8"/>
    <p:sldId id="306" r:id="rId9"/>
    <p:sldId id="309" r:id="rId10"/>
    <p:sldId id="310" r:id="rId11"/>
    <p:sldId id="312" r:id="rId12"/>
    <p:sldId id="313" r:id="rId13"/>
    <p:sldId id="324" r:id="rId14"/>
    <p:sldId id="322" r:id="rId15"/>
    <p:sldId id="323" r:id="rId16"/>
    <p:sldId id="319" r:id="rId17"/>
    <p:sldId id="318" r:id="rId18"/>
    <p:sldId id="327" r:id="rId19"/>
    <p:sldId id="328" r:id="rId20"/>
    <p:sldId id="325" r:id="rId21"/>
    <p:sldId id="316" r:id="rId22"/>
  </p:sldIdLst>
  <p:sldSz cx="9144000" cy="6858000" type="screen4x3"/>
  <p:notesSz cx="6858000" cy="9710738"/>
  <p:defaultTextStyle>
    <a:defPPr>
      <a:defRPr lang="nl-B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9900"/>
    <a:srgbClr val="FFCC66"/>
    <a:srgbClr val="FECC50"/>
    <a:srgbClr val="F2FF4F"/>
    <a:srgbClr val="EEE988"/>
    <a:srgbClr val="EEE9A8"/>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49" autoAdjust="0"/>
    <p:restoredTop sz="41667" autoAdjust="0"/>
  </p:normalViewPr>
  <p:slideViewPr>
    <p:cSldViewPr>
      <p:cViewPr varScale="1">
        <p:scale>
          <a:sx n="90" d="100"/>
          <a:sy n="90" d="100"/>
        </p:scale>
        <p:origin x="177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Constantia" pitchFamily="18" charset="0"/>
                <a:cs typeface="Arial" charset="0"/>
              </a:defRPr>
            </a:lvl1pPr>
          </a:lstStyle>
          <a:p>
            <a:pPr>
              <a:defRPr/>
            </a:pPr>
            <a:endParaRPr lang="nl-NL"/>
          </a:p>
        </p:txBody>
      </p:sp>
      <p:sp>
        <p:nvSpPr>
          <p:cNvPr id="162819" name="Rectangle 3"/>
          <p:cNvSpPr>
            <a:spLocks noGrp="1" noChangeArrowheads="1"/>
          </p:cNvSpPr>
          <p:nvPr>
            <p:ph type="dt" sz="quarter" idx="1"/>
          </p:nvPr>
        </p:nvSpPr>
        <p:spPr bwMode="auto">
          <a:xfrm>
            <a:off x="3884613"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onstantia" pitchFamily="18" charset="0"/>
                <a:cs typeface="Arial" charset="0"/>
              </a:defRPr>
            </a:lvl1pPr>
          </a:lstStyle>
          <a:p>
            <a:pPr>
              <a:defRPr/>
            </a:pPr>
            <a:fld id="{A5D5D28A-B395-4AAC-902D-A0E2142FCD1A}" type="datetime1">
              <a:rPr lang="nl-BE"/>
              <a:pPr>
                <a:defRPr/>
              </a:pPr>
              <a:t>28/09/2022</a:t>
            </a:fld>
            <a:endParaRPr lang="nl-NL"/>
          </a:p>
        </p:txBody>
      </p:sp>
      <p:sp>
        <p:nvSpPr>
          <p:cNvPr id="162820" name="Rectangle 4"/>
          <p:cNvSpPr>
            <a:spLocks noGrp="1" noChangeArrowheads="1"/>
          </p:cNvSpPr>
          <p:nvPr>
            <p:ph type="ftr" sz="quarter" idx="2"/>
          </p:nvPr>
        </p:nvSpPr>
        <p:spPr bwMode="auto">
          <a:xfrm>
            <a:off x="0" y="92233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Constantia" pitchFamily="18" charset="0"/>
                <a:cs typeface="Arial" charset="0"/>
              </a:defRPr>
            </a:lvl1pPr>
          </a:lstStyle>
          <a:p>
            <a:pPr>
              <a:defRPr/>
            </a:pPr>
            <a:endParaRPr lang="nl-NL"/>
          </a:p>
        </p:txBody>
      </p:sp>
      <p:sp>
        <p:nvSpPr>
          <p:cNvPr id="162821" name="Rectangle 5"/>
          <p:cNvSpPr>
            <a:spLocks noGrp="1" noChangeArrowheads="1"/>
          </p:cNvSpPr>
          <p:nvPr>
            <p:ph type="sldNum" sz="quarter" idx="3"/>
          </p:nvPr>
        </p:nvSpPr>
        <p:spPr bwMode="auto">
          <a:xfrm>
            <a:off x="3884613" y="9223375"/>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onstantia" pitchFamily="18" charset="0"/>
                <a:cs typeface="Arial" charset="0"/>
              </a:defRPr>
            </a:lvl1pPr>
          </a:lstStyle>
          <a:p>
            <a:pPr>
              <a:defRPr/>
            </a:pPr>
            <a:fld id="{C6C95115-2658-4556-A4B7-284793299E5D}" type="slidenum">
              <a:rPr lang="nl-NL"/>
              <a:pPr>
                <a:defRPr/>
              </a:pPr>
              <a:t>‹nr.›</a:t>
            </a:fld>
            <a:endParaRPr lang="nl-NL"/>
          </a:p>
        </p:txBody>
      </p:sp>
    </p:spTree>
    <p:extLst>
      <p:ext uri="{BB962C8B-B14F-4D97-AF65-F5344CB8AC3E}">
        <p14:creationId xmlns:p14="http://schemas.microsoft.com/office/powerpoint/2010/main" val="1341432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85775"/>
          </a:xfrm>
          <a:prstGeom prst="rect">
            <a:avLst/>
          </a:prstGeom>
        </p:spPr>
        <p:txBody>
          <a:bodyPr vert="horz" wrap="square" lIns="91440" tIns="45720" rIns="91440" bIns="45720" numCol="1" anchor="t" anchorCtr="0" compatLnSpc="1">
            <a:prstTxWarp prst="textNoShape">
              <a:avLst/>
            </a:prstTxWarp>
          </a:bodyPr>
          <a:lstStyle>
            <a:lvl1pPr algn="l">
              <a:defRPr sz="1200">
                <a:latin typeface="Calibri" pitchFamily="34" charset="0"/>
                <a:cs typeface="Arial" charset="0"/>
              </a:defRPr>
            </a:lvl1pPr>
          </a:lstStyle>
          <a:p>
            <a:pPr>
              <a:defRPr/>
            </a:pPr>
            <a:endParaRPr lang="nl-NL"/>
          </a:p>
        </p:txBody>
      </p:sp>
      <p:sp>
        <p:nvSpPr>
          <p:cNvPr id="3" name="Tijdelijke aanduiding voor datum 2"/>
          <p:cNvSpPr>
            <a:spLocks noGrp="1"/>
          </p:cNvSpPr>
          <p:nvPr>
            <p:ph type="dt" idx="1"/>
          </p:nvPr>
        </p:nvSpPr>
        <p:spPr>
          <a:xfrm>
            <a:off x="3884613" y="0"/>
            <a:ext cx="2971800" cy="48577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40C5463-1542-4EEA-95BE-56CE91EEE4F4}" type="datetime1">
              <a:rPr lang="nl-BE"/>
              <a:pPr>
                <a:defRPr/>
              </a:pPr>
              <a:t>28/09/2022</a:t>
            </a:fld>
            <a:endParaRPr lang="nl-BE"/>
          </a:p>
        </p:txBody>
      </p:sp>
      <p:sp>
        <p:nvSpPr>
          <p:cNvPr id="4" name="Tijdelijke aanduiding voor dia-afbeelding 3"/>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0" anchor="ctr"/>
          <a:lstStyle/>
          <a:p>
            <a:pPr lvl="0"/>
            <a:endParaRPr lang="nl-BE" noProof="0"/>
          </a:p>
        </p:txBody>
      </p:sp>
      <p:sp>
        <p:nvSpPr>
          <p:cNvPr id="5" name="Tijdelijke aanduiding voor notities 4"/>
          <p:cNvSpPr>
            <a:spLocks noGrp="1"/>
          </p:cNvSpPr>
          <p:nvPr>
            <p:ph type="body" sz="quarter" idx="3"/>
          </p:nvPr>
        </p:nvSpPr>
        <p:spPr>
          <a:xfrm>
            <a:off x="685800" y="4611688"/>
            <a:ext cx="5486400" cy="4370387"/>
          </a:xfrm>
          <a:prstGeom prst="rect">
            <a:avLst/>
          </a:prstGeom>
        </p:spPr>
        <p:txBody>
          <a:bodyPr vert="horz" lIns="91440" tIns="45720" rIns="91440" bIns="45720" rtlCol="0">
            <a:normAutofit/>
          </a:body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BE" noProof="0"/>
          </a:p>
        </p:txBody>
      </p:sp>
      <p:sp>
        <p:nvSpPr>
          <p:cNvPr id="6" name="Tijdelijke aanduiding voor voettekst 5"/>
          <p:cNvSpPr>
            <a:spLocks noGrp="1"/>
          </p:cNvSpPr>
          <p:nvPr>
            <p:ph type="ftr" sz="quarter" idx="4"/>
          </p:nvPr>
        </p:nvSpPr>
        <p:spPr>
          <a:xfrm>
            <a:off x="0" y="9223375"/>
            <a:ext cx="2971800" cy="485775"/>
          </a:xfrm>
          <a:prstGeom prst="rect">
            <a:avLst/>
          </a:prstGeom>
        </p:spPr>
        <p:txBody>
          <a:bodyPr vert="horz" wrap="square" lIns="91440" tIns="45720" rIns="91440" bIns="45720" numCol="1" anchor="b" anchorCtr="0" compatLnSpc="1">
            <a:prstTxWarp prst="textNoShape">
              <a:avLst/>
            </a:prstTxWarp>
          </a:bodyPr>
          <a:lstStyle>
            <a:lvl1pPr algn="l">
              <a:defRPr sz="1200">
                <a:latin typeface="Calibri" pitchFamily="34" charset="0"/>
                <a:cs typeface="Arial" charset="0"/>
              </a:defRPr>
            </a:lvl1pPr>
          </a:lstStyle>
          <a:p>
            <a:pPr>
              <a:defRPr/>
            </a:pPr>
            <a:endParaRPr lang="nl-NL"/>
          </a:p>
        </p:txBody>
      </p:sp>
      <p:sp>
        <p:nvSpPr>
          <p:cNvPr id="7" name="Tijdelijke aanduiding voor dianummer 6"/>
          <p:cNvSpPr>
            <a:spLocks noGrp="1"/>
          </p:cNvSpPr>
          <p:nvPr>
            <p:ph type="sldNum" sz="quarter" idx="5"/>
          </p:nvPr>
        </p:nvSpPr>
        <p:spPr>
          <a:xfrm>
            <a:off x="3884613" y="9223375"/>
            <a:ext cx="2971800" cy="48577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E71D4EA-88B6-419F-B3B2-0F28859CEC12}" type="slidenum">
              <a:rPr lang="nl-BE"/>
              <a:pPr>
                <a:defRPr/>
              </a:pPr>
              <a:t>‹nr.›</a:t>
            </a:fld>
            <a:endParaRPr lang="nl-BE"/>
          </a:p>
        </p:txBody>
      </p:sp>
    </p:spTree>
    <p:extLst>
      <p:ext uri="{BB962C8B-B14F-4D97-AF65-F5344CB8AC3E}">
        <p14:creationId xmlns:p14="http://schemas.microsoft.com/office/powerpoint/2010/main" val="12247281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Vrije vorm 3"/>
          <p:cNvSpPr>
            <a:spLocks/>
          </p:cNvSpPr>
          <p:nvPr userDrawn="1"/>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5" name="Vrije vorm 4"/>
          <p:cNvSpPr>
            <a:spLocks/>
          </p:cNvSpPr>
          <p:nvPr userDrawn="1"/>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nvGrpSpPr>
          <p:cNvPr id="6" name="Groep 1"/>
          <p:cNvGrpSpPr>
            <a:grpSpLocks/>
          </p:cNvGrpSpPr>
          <p:nvPr userDrawn="1"/>
        </p:nvGrpSpPr>
        <p:grpSpPr bwMode="auto">
          <a:xfrm>
            <a:off x="-19050" y="203200"/>
            <a:ext cx="9180513" cy="647700"/>
            <a:chOff x="-19045" y="216550"/>
            <a:chExt cx="9180548" cy="649224"/>
          </a:xfrm>
        </p:grpSpPr>
        <p:sp>
          <p:nvSpPr>
            <p:cNvPr id="7" name="Vrije v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Vrije v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
        <p:nvSpPr>
          <p:cNvPr id="9" name="Tekstvak 8"/>
          <p:cNvSpPr txBox="1"/>
          <p:nvPr userDrawn="1"/>
        </p:nvSpPr>
        <p:spPr>
          <a:xfrm>
            <a:off x="3768725" y="6308725"/>
            <a:ext cx="1790700" cy="369888"/>
          </a:xfrm>
          <a:prstGeom prst="rect">
            <a:avLst/>
          </a:prstGeom>
          <a:noFill/>
        </p:spPr>
        <p:txBody>
          <a:bodyPr wrap="none">
            <a:spAutoFit/>
          </a:bodyPr>
          <a:lstStyle/>
          <a:p>
            <a:pPr algn="ctr">
              <a:defRPr/>
            </a:pPr>
            <a:r>
              <a:rPr lang="nl-BE" dirty="0">
                <a:solidFill>
                  <a:srgbClr val="EEE988"/>
                </a:solidFill>
              </a:rPr>
              <a:t>© </a:t>
            </a:r>
            <a:r>
              <a:rPr lang="nl-BE" dirty="0" err="1">
                <a:solidFill>
                  <a:srgbClr val="EEE988"/>
                </a:solidFill>
              </a:rPr>
              <a:t>snvl.be</a:t>
            </a:r>
            <a:r>
              <a:rPr lang="nl-BE" dirty="0">
                <a:solidFill>
                  <a:srgbClr val="EEE988"/>
                </a:solidFill>
              </a:rPr>
              <a:t> 2014 </a:t>
            </a:r>
          </a:p>
        </p:txBody>
      </p:sp>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nl-BE" dirty="0"/>
          </a:p>
        </p:txBody>
      </p:sp>
      <p:sp>
        <p:nvSpPr>
          <p:cNvPr id="3" name="Subtitle 2"/>
          <p:cNvSpPr>
            <a:spLocks noGrp="1"/>
          </p:cNvSpPr>
          <p:nvPr>
            <p:ph type="subTitle" idx="1"/>
          </p:nvPr>
        </p:nvSpPr>
        <p:spPr>
          <a:xfrm>
            <a:off x="1371600" y="3886200"/>
            <a:ext cx="6400800" cy="13430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nl-BE" dirty="0"/>
          </a:p>
        </p:txBody>
      </p:sp>
      <p:pic>
        <p:nvPicPr>
          <p:cNvPr id="10" name="Afbeelding 9" descr="snvppt.png"/>
          <p:cNvPicPr>
            <a:picLocks noChangeAspect="1"/>
          </p:cNvPicPr>
          <p:nvPr userDrawn="1"/>
        </p:nvPicPr>
        <p:blipFill>
          <a:blip r:embed="rId2" cstate="print"/>
          <a:stretch>
            <a:fillRect/>
          </a:stretch>
        </p:blipFill>
        <p:spPr>
          <a:xfrm>
            <a:off x="3419872" y="5519508"/>
            <a:ext cx="2304256" cy="7178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Slide Number Placeholder 5"/>
          <p:cNvSpPr>
            <a:spLocks noGrp="1"/>
          </p:cNvSpPr>
          <p:nvPr>
            <p:ph type="sldNum" sz="quarter" idx="10"/>
          </p:nvPr>
        </p:nvSpPr>
        <p:spPr>
          <a:xfrm>
            <a:off x="8216900" y="6492875"/>
            <a:ext cx="762000" cy="365125"/>
          </a:xfrm>
          <a:prstGeom prst="rect">
            <a:avLst/>
          </a:prstGeom>
        </p:spPr>
        <p:txBody>
          <a:bodyPr/>
          <a:lstStyle>
            <a:lvl1pPr algn="r">
              <a:defRPr sz="1600">
                <a:solidFill>
                  <a:srgbClr val="EEE988"/>
                </a:solidFill>
              </a:defRPr>
            </a:lvl1pPr>
          </a:lstStyle>
          <a:p>
            <a:pPr>
              <a:defRPr/>
            </a:pPr>
            <a:fld id="{C6441E32-5EB1-40C9-BF85-1256922B16AD}" type="slidenum">
              <a:rPr lang="nl-BE"/>
              <a:pPr>
                <a:defRPr/>
              </a:pPr>
              <a:t>‹nr.›</a:t>
            </a:fld>
            <a:endParaRPr lang="nl-BE" dirty="0"/>
          </a:p>
        </p:txBody>
      </p:sp>
      <p:pic>
        <p:nvPicPr>
          <p:cNvPr id="5" name="Afbeelding 4" descr="snvppt.png"/>
          <p:cNvPicPr>
            <a:picLocks noChangeAspect="1"/>
          </p:cNvPicPr>
          <p:nvPr userDrawn="1"/>
        </p:nvPicPr>
        <p:blipFill>
          <a:blip r:embed="rId2" cstate="print"/>
          <a:srcRect/>
          <a:stretch>
            <a:fillRect/>
          </a:stretch>
        </p:blipFill>
        <p:spPr bwMode="auto">
          <a:xfrm>
            <a:off x="395288" y="6381328"/>
            <a:ext cx="1512887" cy="471487"/>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457200" y="141277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p:cNvSpPr>
            <a:spLocks noGrp="1"/>
          </p:cNvSpPr>
          <p:nvPr>
            <p:ph sz="half" idx="2"/>
          </p:nvPr>
        </p:nvSpPr>
        <p:spPr>
          <a:xfrm>
            <a:off x="4648200" y="141277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Slide Number Placeholder 5"/>
          <p:cNvSpPr>
            <a:spLocks noGrp="1"/>
          </p:cNvSpPr>
          <p:nvPr>
            <p:ph type="sldNum" sz="quarter" idx="10"/>
          </p:nvPr>
        </p:nvSpPr>
        <p:spPr>
          <a:xfrm>
            <a:off x="8216900" y="6492875"/>
            <a:ext cx="762000" cy="365125"/>
          </a:xfrm>
          <a:prstGeom prst="rect">
            <a:avLst/>
          </a:prstGeom>
        </p:spPr>
        <p:txBody>
          <a:bodyPr/>
          <a:lstStyle>
            <a:lvl1pPr algn="r">
              <a:defRPr sz="1600">
                <a:solidFill>
                  <a:srgbClr val="EEE988"/>
                </a:solidFill>
              </a:defRPr>
            </a:lvl1pPr>
          </a:lstStyle>
          <a:p>
            <a:pPr>
              <a:defRPr/>
            </a:pPr>
            <a:fld id="{C6441E32-5EB1-40C9-BF85-1256922B16AD}" type="slidenum">
              <a:rPr lang="nl-BE"/>
              <a:pPr>
                <a:defRPr/>
              </a:pPr>
              <a:t>‹nr.›</a:t>
            </a:fld>
            <a:endParaRPr lang="nl-BE" dirty="0"/>
          </a:p>
        </p:txBody>
      </p:sp>
      <p:pic>
        <p:nvPicPr>
          <p:cNvPr id="9" name="Afbeelding 8" descr="snvppt.png"/>
          <p:cNvPicPr>
            <a:picLocks noChangeAspect="1"/>
          </p:cNvPicPr>
          <p:nvPr userDrawn="1"/>
        </p:nvPicPr>
        <p:blipFill>
          <a:blip r:embed="rId2" cstate="print"/>
          <a:srcRect/>
          <a:stretch>
            <a:fillRect/>
          </a:stretch>
        </p:blipFill>
        <p:spPr bwMode="auto">
          <a:xfrm>
            <a:off x="395288" y="6381328"/>
            <a:ext cx="1512887" cy="471487"/>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Slide Number Placeholder 5"/>
          <p:cNvSpPr>
            <a:spLocks noGrp="1"/>
          </p:cNvSpPr>
          <p:nvPr>
            <p:ph type="sldNum" sz="quarter" idx="10"/>
          </p:nvPr>
        </p:nvSpPr>
        <p:spPr>
          <a:xfrm>
            <a:off x="8216900" y="6492875"/>
            <a:ext cx="762000" cy="365125"/>
          </a:xfrm>
          <a:prstGeom prst="rect">
            <a:avLst/>
          </a:prstGeom>
        </p:spPr>
        <p:txBody>
          <a:bodyPr/>
          <a:lstStyle>
            <a:lvl1pPr algn="r">
              <a:defRPr sz="1600">
                <a:solidFill>
                  <a:srgbClr val="EEE988"/>
                </a:solidFill>
              </a:defRPr>
            </a:lvl1pPr>
          </a:lstStyle>
          <a:p>
            <a:pPr>
              <a:defRPr/>
            </a:pPr>
            <a:fld id="{7AD6477D-1FD1-4E49-9964-6CD91A500ADD}" type="slidenum">
              <a:rPr lang="nl-BE"/>
              <a:pPr>
                <a:defRPr/>
              </a:pPr>
              <a:t>‹nr.›</a:t>
            </a:fld>
            <a:endParaRPr lang="nl-BE" dirty="0"/>
          </a:p>
        </p:txBody>
      </p:sp>
      <p:pic>
        <p:nvPicPr>
          <p:cNvPr id="4" name="Afbeelding 3" descr="snvppt.png"/>
          <p:cNvPicPr>
            <a:picLocks noChangeAspect="1"/>
          </p:cNvPicPr>
          <p:nvPr userDrawn="1"/>
        </p:nvPicPr>
        <p:blipFill>
          <a:blip r:embed="rId2" cstate="print"/>
          <a:srcRect/>
          <a:stretch>
            <a:fillRect/>
          </a:stretch>
        </p:blipFill>
        <p:spPr bwMode="auto">
          <a:xfrm>
            <a:off x="395288" y="6386513"/>
            <a:ext cx="1512887" cy="471487"/>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216900" y="6492875"/>
            <a:ext cx="762000" cy="365125"/>
          </a:xfrm>
          <a:prstGeom prst="rect">
            <a:avLst/>
          </a:prstGeom>
        </p:spPr>
        <p:txBody>
          <a:bodyPr/>
          <a:lstStyle>
            <a:lvl1pPr algn="r">
              <a:defRPr sz="1600">
                <a:solidFill>
                  <a:srgbClr val="EEE988"/>
                </a:solidFill>
              </a:defRPr>
            </a:lvl1pPr>
          </a:lstStyle>
          <a:p>
            <a:pPr>
              <a:defRPr/>
            </a:pPr>
            <a:fld id="{CE1C866F-0EA4-4ADB-920E-C737C073A9C1}" type="slidenum">
              <a:rPr lang="nl-BE"/>
              <a:pPr>
                <a:defRPr/>
              </a:pPr>
              <a:t>‹nr.›</a:t>
            </a:fld>
            <a:endParaRPr lang="nl-BE" dirty="0"/>
          </a:p>
        </p:txBody>
      </p:sp>
      <p:pic>
        <p:nvPicPr>
          <p:cNvPr id="3" name="Afbeelding 2" descr="snvppt.png"/>
          <p:cNvPicPr>
            <a:picLocks noChangeAspect="1"/>
          </p:cNvPicPr>
          <p:nvPr userDrawn="1"/>
        </p:nvPicPr>
        <p:blipFill>
          <a:blip r:embed="rId2" cstate="print"/>
          <a:srcRect/>
          <a:stretch>
            <a:fillRect/>
          </a:stretch>
        </p:blipFill>
        <p:spPr bwMode="auto">
          <a:xfrm>
            <a:off x="395288" y="6386513"/>
            <a:ext cx="1512887" cy="471487"/>
          </a:xfrm>
          <a:prstGeom prst="rect">
            <a:avLst/>
          </a:prstGeom>
          <a:noFill/>
          <a:ln w="9525">
            <a:noFill/>
            <a:miter lim="800000"/>
            <a:headEnd/>
            <a:tailEnd/>
          </a:ln>
        </p:spPr>
      </p:pic>
    </p:spTree>
  </p:cSld>
  <p:clrMapOvr>
    <a:overrideClrMapping bg1="dk2" tx1="lt1" bg2="dk1"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14" name="Titel 13"/>
          <p:cNvSpPr>
            <a:spLocks noGrp="1"/>
          </p:cNvSpPr>
          <p:nvPr>
            <p:ph type="ctrTitle"/>
          </p:nvPr>
        </p:nvSpPr>
        <p:spPr>
          <a:xfrm>
            <a:off x="1432560" y="359898"/>
            <a:ext cx="7406640" cy="1472184"/>
          </a:xfrm>
        </p:spPr>
        <p:txBody>
          <a:bodyPr anchor="b"/>
          <a:lstStyle>
            <a:lvl1pPr algn="l">
              <a:defRPr/>
            </a:lvl1pPr>
            <a:extLst/>
          </a:lstStyle>
          <a:p>
            <a:r>
              <a:rPr kumimoji="0" lang="nl-NL"/>
              <a:t>Klik om de stijl te bewerken</a:t>
            </a:r>
            <a:endParaRPr kumimoji="0" lang="en-US"/>
          </a:p>
        </p:txBody>
      </p:sp>
      <p:sp>
        <p:nvSpPr>
          <p:cNvPr id="22" name="Ondertitel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nl-NL"/>
              <a:t>Klik om de ondertitelstijl van het model te bewerken</a:t>
            </a:r>
            <a:endParaRPr kumimoji="0" lang="en-US"/>
          </a:p>
        </p:txBody>
      </p:sp>
      <p:sp>
        <p:nvSpPr>
          <p:cNvPr id="7" name="Tijdelijke aanduiding voor datum 6"/>
          <p:cNvSpPr>
            <a:spLocks noGrp="1"/>
          </p:cNvSpPr>
          <p:nvPr>
            <p:ph type="dt" sz="half" idx="10"/>
          </p:nvPr>
        </p:nvSpPr>
        <p:spPr/>
        <p:txBody>
          <a:bodyPr/>
          <a:lstStyle/>
          <a:p>
            <a:fld id="{17966D72-9F5D-4B60-980E-133AB7643E2C}" type="datetime1">
              <a:rPr lang="nl-BE" smtClean="0"/>
              <a:t>28/09/2022</a:t>
            </a:fld>
            <a:endParaRPr lang="nl-BE"/>
          </a:p>
        </p:txBody>
      </p:sp>
      <p:sp>
        <p:nvSpPr>
          <p:cNvPr id="20" name="Tijdelijke aanduiding voor voettekst 19"/>
          <p:cNvSpPr>
            <a:spLocks noGrp="1"/>
          </p:cNvSpPr>
          <p:nvPr>
            <p:ph type="ftr" sz="quarter" idx="11"/>
          </p:nvPr>
        </p:nvSpPr>
        <p:spPr/>
        <p:txBody>
          <a:bodyPr/>
          <a:lstStyle/>
          <a:p>
            <a:endParaRPr lang="nl-BE"/>
          </a:p>
        </p:txBody>
      </p:sp>
      <p:sp>
        <p:nvSpPr>
          <p:cNvPr id="10" name="Tijdelijke aanduiding voor dianummer 9"/>
          <p:cNvSpPr>
            <a:spLocks noGrp="1"/>
          </p:cNvSpPr>
          <p:nvPr>
            <p:ph type="sldNum" sz="quarter" idx="12"/>
          </p:nvPr>
        </p:nvSpPr>
        <p:spPr/>
        <p:txBody>
          <a:bodyPr/>
          <a:lstStyle/>
          <a:p>
            <a:fld id="{B53177FB-F8E4-456C-9860-7F32D8E3FADE}" type="slidenum">
              <a:rPr lang="nl-BE" smtClean="0"/>
              <a:t>‹nr.›</a:t>
            </a:fld>
            <a:endParaRPr lang="nl-BE"/>
          </a:p>
        </p:txBody>
      </p:sp>
      <p:sp>
        <p:nvSpPr>
          <p:cNvPr id="8" name="Ova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20398103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193B65"/>
            </a:gs>
            <a:gs pos="100000">
              <a:srgbClr val="0E213A"/>
            </a:gs>
          </a:gsLst>
          <a:path path="rect">
            <a:fillToRect l="100000" t="100000"/>
          </a:path>
        </a:gradFill>
        <a:effectLst/>
      </p:bgPr>
    </p:bg>
    <p:spTree>
      <p:nvGrpSpPr>
        <p:cNvPr id="1" name=""/>
        <p:cNvGrpSpPr/>
        <p:nvPr/>
      </p:nvGrpSpPr>
      <p:grpSpPr>
        <a:xfrm>
          <a:off x="0" y="0"/>
          <a:ext cx="0" cy="0"/>
          <a:chOff x="0" y="0"/>
          <a:chExt cx="0" cy="0"/>
        </a:xfrm>
      </p:grpSpPr>
      <p:sp>
        <p:nvSpPr>
          <p:cNvPr id="1026" name="Tijdelijke aanduiding voor titel 8"/>
          <p:cNvSpPr>
            <a:spLocks noGrp="1"/>
          </p:cNvSpPr>
          <p:nvPr>
            <p:ph type="title"/>
          </p:nvPr>
        </p:nvSpPr>
        <p:spPr bwMode="auto">
          <a:xfrm>
            <a:off x="395288" y="44624"/>
            <a:ext cx="8405812" cy="928688"/>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nl-NL" dirty="0"/>
              <a:t>Klik om de stijl te bewerken</a:t>
            </a:r>
            <a:endParaRPr lang="en-US" dirty="0"/>
          </a:p>
        </p:txBody>
      </p:sp>
      <p:sp>
        <p:nvSpPr>
          <p:cNvPr id="1027" name="Tijdelijke aanduiding voor tekst 29"/>
          <p:cNvSpPr>
            <a:spLocks noGrp="1"/>
          </p:cNvSpPr>
          <p:nvPr>
            <p:ph type="body" idx="1"/>
          </p:nvPr>
        </p:nvSpPr>
        <p:spPr bwMode="auto">
          <a:xfrm>
            <a:off x="395288" y="1268587"/>
            <a:ext cx="8401050" cy="4894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cSld>
  <p:clrMap bg1="dk2" tx1="lt1" bg2="dk1" tx2="lt2" accent1="accent1" accent2="accent2" accent3="accent3" accent4="accent4" accent5="accent5" accent6="accent6" hlink="hlink" folHlink="folHlink"/>
  <p:sldLayoutIdLst>
    <p:sldLayoutId id="2147483914" r:id="rId1"/>
    <p:sldLayoutId id="2147483915" r:id="rId2"/>
    <p:sldLayoutId id="2147483930" r:id="rId3"/>
    <p:sldLayoutId id="2147483931" r:id="rId4"/>
    <p:sldLayoutId id="2147483917" r:id="rId5"/>
    <p:sldLayoutId id="2147483932" r:id="rId6"/>
  </p:sldLayoutIdLst>
  <p:hf hdr="0"/>
  <p:txStyles>
    <p:titleStyle>
      <a:lvl1pPr algn="l" rtl="0" eaLnBrk="0" fontAlgn="base" hangingPunct="0">
        <a:spcBef>
          <a:spcPct val="0"/>
        </a:spcBef>
        <a:spcAft>
          <a:spcPct val="0"/>
        </a:spcAft>
        <a:defRPr sz="4400">
          <a:solidFill>
            <a:srgbClr val="FECC50"/>
          </a:solidFill>
          <a:latin typeface="Cambria" pitchFamily="18" charset="0"/>
          <a:ea typeface="+mj-ea"/>
          <a:cs typeface="+mj-cs"/>
        </a:defRPr>
      </a:lvl1pPr>
      <a:lvl2pPr algn="l" rtl="0" eaLnBrk="0" fontAlgn="base" hangingPunct="0">
        <a:spcBef>
          <a:spcPct val="0"/>
        </a:spcBef>
        <a:spcAft>
          <a:spcPct val="0"/>
        </a:spcAft>
        <a:defRPr sz="4400">
          <a:solidFill>
            <a:srgbClr val="FECC50"/>
          </a:solidFill>
          <a:latin typeface="Cambria" pitchFamily="18" charset="0"/>
        </a:defRPr>
      </a:lvl2pPr>
      <a:lvl3pPr algn="l" rtl="0" eaLnBrk="0" fontAlgn="base" hangingPunct="0">
        <a:spcBef>
          <a:spcPct val="0"/>
        </a:spcBef>
        <a:spcAft>
          <a:spcPct val="0"/>
        </a:spcAft>
        <a:defRPr sz="4400">
          <a:solidFill>
            <a:srgbClr val="FECC50"/>
          </a:solidFill>
          <a:latin typeface="Cambria" pitchFamily="18" charset="0"/>
        </a:defRPr>
      </a:lvl3pPr>
      <a:lvl4pPr algn="l" rtl="0" eaLnBrk="0" fontAlgn="base" hangingPunct="0">
        <a:spcBef>
          <a:spcPct val="0"/>
        </a:spcBef>
        <a:spcAft>
          <a:spcPct val="0"/>
        </a:spcAft>
        <a:defRPr sz="4400">
          <a:solidFill>
            <a:srgbClr val="FECC50"/>
          </a:solidFill>
          <a:latin typeface="Cambria" pitchFamily="18" charset="0"/>
        </a:defRPr>
      </a:lvl4pPr>
      <a:lvl5pPr algn="l" rtl="0" eaLnBrk="0" fontAlgn="base" hangingPunct="0">
        <a:spcBef>
          <a:spcPct val="0"/>
        </a:spcBef>
        <a:spcAft>
          <a:spcPct val="0"/>
        </a:spcAft>
        <a:defRPr sz="4400">
          <a:solidFill>
            <a:srgbClr val="FECC50"/>
          </a:solidFill>
          <a:latin typeface="Cambria" pitchFamily="18" charset="0"/>
        </a:defRPr>
      </a:lvl5pPr>
      <a:lvl6pPr marL="457200" algn="l" rtl="0" fontAlgn="base">
        <a:spcBef>
          <a:spcPct val="0"/>
        </a:spcBef>
        <a:spcAft>
          <a:spcPct val="0"/>
        </a:spcAft>
        <a:defRPr sz="4400">
          <a:solidFill>
            <a:srgbClr val="FECC50"/>
          </a:solidFill>
          <a:latin typeface="Maiandra GD" pitchFamily="34" charset="0"/>
        </a:defRPr>
      </a:lvl6pPr>
      <a:lvl7pPr marL="914400" algn="l" rtl="0" fontAlgn="base">
        <a:spcBef>
          <a:spcPct val="0"/>
        </a:spcBef>
        <a:spcAft>
          <a:spcPct val="0"/>
        </a:spcAft>
        <a:defRPr sz="4400">
          <a:solidFill>
            <a:srgbClr val="FECC50"/>
          </a:solidFill>
          <a:latin typeface="Maiandra GD" pitchFamily="34" charset="0"/>
        </a:defRPr>
      </a:lvl7pPr>
      <a:lvl8pPr marL="1371600" algn="l" rtl="0" fontAlgn="base">
        <a:spcBef>
          <a:spcPct val="0"/>
        </a:spcBef>
        <a:spcAft>
          <a:spcPct val="0"/>
        </a:spcAft>
        <a:defRPr sz="4400">
          <a:solidFill>
            <a:srgbClr val="FECC50"/>
          </a:solidFill>
          <a:latin typeface="Maiandra GD" pitchFamily="34" charset="0"/>
        </a:defRPr>
      </a:lvl8pPr>
      <a:lvl9pPr marL="1828800" algn="l" rtl="0" fontAlgn="base">
        <a:spcBef>
          <a:spcPct val="0"/>
        </a:spcBef>
        <a:spcAft>
          <a:spcPct val="0"/>
        </a:spcAft>
        <a:defRPr sz="4400">
          <a:solidFill>
            <a:srgbClr val="FECC50"/>
          </a:solidFill>
          <a:latin typeface="Maiandra GD" pitchFamily="34" charset="0"/>
        </a:defRPr>
      </a:lvl9pPr>
    </p:titleStyle>
    <p:bodyStyle>
      <a:lvl1pPr marL="273050" indent="-273050" algn="l" rtl="0" eaLnBrk="0" fontAlgn="base" hangingPunct="0">
        <a:spcBef>
          <a:spcPct val="20000"/>
        </a:spcBef>
        <a:spcAft>
          <a:spcPct val="0"/>
        </a:spcAft>
        <a:buClr>
          <a:srgbClr val="9BBB59"/>
        </a:buClr>
        <a:buSzPct val="95000"/>
        <a:buFont typeface="Wingdings 2" pitchFamily="18" charset="2"/>
        <a:buChar char=""/>
        <a:defRPr sz="2200">
          <a:solidFill>
            <a:srgbClr val="EEE988"/>
          </a:solidFill>
          <a:latin typeface="Cambria" pitchFamily="18"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pitchFamily="2" charset="2"/>
        <a:buChar char="Ø"/>
        <a:defRPr sz="2000">
          <a:solidFill>
            <a:srgbClr val="EEE988"/>
          </a:solidFill>
          <a:latin typeface="Cambria" pitchFamily="18" charset="0"/>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a:solidFill>
            <a:srgbClr val="EEE988"/>
          </a:solidFill>
          <a:latin typeface="Cambria" pitchFamily="18" charset="0"/>
        </a:defRPr>
      </a:lvl3pPr>
      <a:lvl4pPr marL="1187450" indent="-209550" algn="l" rtl="0" eaLnBrk="0" fontAlgn="base" hangingPunct="0">
        <a:spcBef>
          <a:spcPct val="20000"/>
        </a:spcBef>
        <a:spcAft>
          <a:spcPct val="0"/>
        </a:spcAft>
        <a:buClr>
          <a:srgbClr val="9BBB59"/>
        </a:buClr>
        <a:buSzPct val="65000"/>
        <a:buFont typeface="Wingdings 2" pitchFamily="18" charset="2"/>
        <a:buChar char=""/>
        <a:defRPr sz="1600">
          <a:solidFill>
            <a:srgbClr val="EEE988"/>
          </a:solidFill>
          <a:latin typeface="Cambria" pitchFamily="18" charset="0"/>
        </a:defRPr>
      </a:lvl4pPr>
      <a:lvl5pPr marL="1462088" indent="-209550" algn="l" rtl="0" eaLnBrk="0" fontAlgn="base" hangingPunct="0">
        <a:spcBef>
          <a:spcPct val="20000"/>
        </a:spcBef>
        <a:spcAft>
          <a:spcPct val="0"/>
        </a:spcAft>
        <a:buClr>
          <a:srgbClr val="8064A2"/>
        </a:buClr>
        <a:buSzPct val="65000"/>
        <a:buFont typeface="Wingdings 2" pitchFamily="18" charset="2"/>
        <a:buChar char=""/>
        <a:defRPr sz="1400">
          <a:solidFill>
            <a:srgbClr val="EEE988"/>
          </a:solidFill>
          <a:latin typeface="Cambria" pitchFamily="18" charset="0"/>
        </a:defRPr>
      </a:lvl5pPr>
      <a:lvl6pPr marL="19192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6pPr>
      <a:lvl7pPr marL="23764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7pPr>
      <a:lvl8pPr marL="28336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8pPr>
      <a:lvl9pPr marL="32908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mybelgium.b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https://www.gezondheidskompas.be/"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0"/>
          <p:cNvSpPr>
            <a:spLocks noGrp="1"/>
          </p:cNvSpPr>
          <p:nvPr>
            <p:ph type="ctrTitle"/>
          </p:nvPr>
        </p:nvSpPr>
        <p:spPr>
          <a:xfrm>
            <a:off x="685800" y="2130425"/>
            <a:ext cx="7772400" cy="2450703"/>
          </a:xfrm>
        </p:spPr>
        <p:txBody>
          <a:bodyPr/>
          <a:lstStyle/>
          <a:p>
            <a:pPr algn="ctr" eaLnBrk="1" hangingPunct="1"/>
            <a:r>
              <a:rPr lang="nl-NL" sz="5400" dirty="0"/>
              <a:t>Mijn Gezondheidsdossier</a:t>
            </a:r>
            <a:br>
              <a:rPr lang="nl-NL" sz="5400" dirty="0"/>
            </a:br>
            <a:r>
              <a:rPr lang="nl-NL" dirty="0"/>
              <a:t>-</a:t>
            </a:r>
            <a:br>
              <a:rPr lang="nl-NL" dirty="0"/>
            </a:br>
            <a:r>
              <a:rPr lang="nl-NL" sz="3200" dirty="0"/>
              <a:t>Beschikbaar online in mijn</a:t>
            </a:r>
            <a:br>
              <a:rPr lang="nl-NL" sz="3200" dirty="0"/>
            </a:br>
            <a:br>
              <a:rPr lang="nl-NL" dirty="0"/>
            </a:br>
            <a:r>
              <a:rPr lang="nl-NL" dirty="0"/>
              <a:t>Medisch dossier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p:cNvSpPr txBox="1"/>
          <p:nvPr/>
        </p:nvSpPr>
        <p:spPr>
          <a:xfrm>
            <a:off x="1656937" y="5996886"/>
            <a:ext cx="6632973" cy="461665"/>
          </a:xfrm>
          <a:prstGeom prst="rect">
            <a:avLst/>
          </a:prstGeom>
          <a:noFill/>
        </p:spPr>
        <p:txBody>
          <a:bodyPr wrap="square" rtlCol="0">
            <a:spAutoFit/>
          </a:bodyPr>
          <a:lstStyle/>
          <a:p>
            <a:r>
              <a:rPr lang="nl-BE" sz="2400" dirty="0">
                <a:solidFill>
                  <a:schemeClr val="tx2"/>
                </a:solidFill>
                <a:latin typeface="Arial" panose="020B0604020202020204" pitchFamily="34" charset="0"/>
                <a:cs typeface="Arial" panose="020B0604020202020204" pitchFamily="34" charset="0"/>
              </a:rPr>
              <a:t>Willy </a:t>
            </a:r>
            <a:r>
              <a:rPr lang="nl-BE" sz="2400" dirty="0" err="1">
                <a:solidFill>
                  <a:schemeClr val="tx2"/>
                </a:solidFill>
                <a:latin typeface="Arial" panose="020B0604020202020204" pitchFamily="34" charset="0"/>
                <a:cs typeface="Arial" panose="020B0604020202020204" pitchFamily="34" charset="0"/>
              </a:rPr>
              <a:t>Messiaen</a:t>
            </a:r>
            <a:r>
              <a:rPr lang="nl-BE" sz="2400" dirty="0">
                <a:solidFill>
                  <a:schemeClr val="tx2"/>
                </a:solidFill>
                <a:latin typeface="Arial" panose="020B0604020202020204" pitchFamily="34" charset="0"/>
                <a:cs typeface="Arial" panose="020B0604020202020204" pitchFamily="34" charset="0"/>
              </a:rPr>
              <a:t>, animator Seniornet Vlaanderen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937" y="3731072"/>
            <a:ext cx="2198178" cy="2265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255723"/>
            <a:ext cx="43434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s://www.kuleuven.be/wieiswie/nl/person/00003486/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688" y="692931"/>
            <a:ext cx="1428750" cy="1990725"/>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p:cNvSpPr txBox="1"/>
          <p:nvPr/>
        </p:nvSpPr>
        <p:spPr>
          <a:xfrm>
            <a:off x="1043608" y="2866439"/>
            <a:ext cx="2883752" cy="369332"/>
          </a:xfrm>
          <a:prstGeom prst="rect">
            <a:avLst/>
          </a:prstGeom>
          <a:noFill/>
        </p:spPr>
        <p:txBody>
          <a:bodyPr wrap="square" rtlCol="0">
            <a:spAutoFit/>
          </a:bodyPr>
          <a:lstStyle/>
          <a:p>
            <a:r>
              <a:rPr lang="nl-BE" dirty="0">
                <a:solidFill>
                  <a:schemeClr val="tx2"/>
                </a:solidFill>
              </a:rPr>
              <a:t>Prof. Em. Walter </a:t>
            </a:r>
            <a:r>
              <a:rPr lang="nl-BE" dirty="0" err="1">
                <a:solidFill>
                  <a:schemeClr val="tx2"/>
                </a:solidFill>
              </a:rPr>
              <a:t>Leirman</a:t>
            </a:r>
            <a:endParaRPr lang="nl-BE" dirty="0">
              <a:solidFill>
                <a:schemeClr val="tx2"/>
              </a:solidFill>
            </a:endParaRPr>
          </a:p>
        </p:txBody>
      </p:sp>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1010" y="1281825"/>
            <a:ext cx="362902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vak 4"/>
          <p:cNvSpPr txBox="1"/>
          <p:nvPr/>
        </p:nvSpPr>
        <p:spPr>
          <a:xfrm>
            <a:off x="5216641" y="2564904"/>
            <a:ext cx="2952328" cy="369332"/>
          </a:xfrm>
          <a:prstGeom prst="rect">
            <a:avLst/>
          </a:prstGeom>
          <a:noFill/>
        </p:spPr>
        <p:txBody>
          <a:bodyPr wrap="square" rtlCol="0">
            <a:spAutoFit/>
          </a:bodyPr>
          <a:lstStyle/>
          <a:p>
            <a:r>
              <a:rPr lang="nl-BE" dirty="0">
                <a:solidFill>
                  <a:schemeClr val="tx2"/>
                </a:solidFill>
              </a:rPr>
              <a:t>VZW opgericht in juni 2000</a:t>
            </a:r>
          </a:p>
        </p:txBody>
      </p:sp>
    </p:spTree>
    <p:extLst>
      <p:ext uri="{BB962C8B-B14F-4D97-AF65-F5344CB8AC3E}">
        <p14:creationId xmlns:p14="http://schemas.microsoft.com/office/powerpoint/2010/main" val="3200145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288" y="44624"/>
            <a:ext cx="8405812" cy="928688"/>
          </a:xfrm>
        </p:spPr>
        <p:txBody>
          <a:bodyPr/>
          <a:lstStyle/>
          <a:p>
            <a:r>
              <a:rPr lang="nl-NL" dirty="0">
                <a:sym typeface="Wingdings" pitchFamily="2" charset="2"/>
              </a:rPr>
              <a:t>Overzicht</a:t>
            </a:r>
            <a:endParaRPr lang="nl-BE" dirty="0"/>
          </a:p>
        </p:txBody>
      </p:sp>
      <p:sp>
        <p:nvSpPr>
          <p:cNvPr id="3" name="Tijdelijke aanduiding voor inhoud 2"/>
          <p:cNvSpPr>
            <a:spLocks noGrp="1"/>
          </p:cNvSpPr>
          <p:nvPr>
            <p:ph idx="1"/>
          </p:nvPr>
        </p:nvSpPr>
        <p:spPr>
          <a:xfrm>
            <a:off x="395288" y="1268587"/>
            <a:ext cx="8641208" cy="4894262"/>
          </a:xfrm>
        </p:spPr>
        <p:txBody>
          <a:bodyPr/>
          <a:lstStyle/>
          <a:p>
            <a:r>
              <a:rPr lang="nl-NL" dirty="0"/>
              <a:t>Persoonlijk Medisch Dossier online</a:t>
            </a:r>
            <a:br>
              <a:rPr lang="nl-NL" sz="1800" dirty="0"/>
            </a:br>
            <a:endParaRPr lang="nl-NL" sz="1800" dirty="0"/>
          </a:p>
          <a:p>
            <a:pPr lvl="1"/>
            <a:r>
              <a:rPr lang="nl-NL" dirty="0"/>
              <a:t>Introductie gezondheidsdossier: </a:t>
            </a:r>
          </a:p>
          <a:p>
            <a:pPr lvl="2"/>
            <a:r>
              <a:rPr lang="nl-NL" sz="1600" dirty="0"/>
              <a:t>Van waar komt het, wie is er mee begonnen?</a:t>
            </a:r>
          </a:p>
          <a:p>
            <a:pPr lvl="2"/>
            <a:r>
              <a:rPr lang="nl-NL" sz="1600" dirty="0"/>
              <a:t>Dossier met twee zijden: zorgverstrekker en zorgbehoevende (de burger).</a:t>
            </a:r>
            <a:br>
              <a:rPr lang="nl-NL" sz="1600" dirty="0"/>
            </a:br>
            <a:endParaRPr lang="nl-NL" sz="1600" dirty="0"/>
          </a:p>
          <a:p>
            <a:pPr lvl="1"/>
            <a:r>
              <a:rPr lang="nl-NL" dirty="0"/>
              <a:t>Correct bepalen wie ik ben: mijn  identiteit met </a:t>
            </a:r>
            <a:r>
              <a:rPr lang="nl-NL" dirty="0" err="1"/>
              <a:t>itsme</a:t>
            </a:r>
            <a:r>
              <a:rPr lang="nl-NL" dirty="0"/>
              <a:t>.</a:t>
            </a:r>
            <a:endParaRPr lang="nl-NL" sz="1600" dirty="0"/>
          </a:p>
          <a:p>
            <a:pPr marL="668337" lvl="2" indent="0">
              <a:buNone/>
            </a:pPr>
            <a:endParaRPr lang="nl-NL" sz="1600" dirty="0"/>
          </a:p>
          <a:p>
            <a:pPr lvl="1"/>
            <a:r>
              <a:rPr lang="nl-BE" dirty="0"/>
              <a:t>Mijn persoonlijk gezondheidsdossier.</a:t>
            </a:r>
            <a:br>
              <a:rPr lang="nl-BE" sz="1600" dirty="0"/>
            </a:br>
            <a:endParaRPr lang="nl-BE" sz="1600" dirty="0"/>
          </a:p>
          <a:p>
            <a:r>
              <a:rPr lang="nl-BE" dirty="0">
                <a:solidFill>
                  <a:srgbClr val="FFC000"/>
                </a:solidFill>
              </a:rPr>
              <a:t>Het gezondheidsdossier bevat vandaag een beperkt aantal functies,  maar daar zullen er de komende jaren nog heel wat bijkomen.</a:t>
            </a:r>
          </a:p>
        </p:txBody>
      </p:sp>
      <p:sp>
        <p:nvSpPr>
          <p:cNvPr id="4" name="Tijdelijke aanduiding voor dianummer 3"/>
          <p:cNvSpPr>
            <a:spLocks noGrp="1"/>
          </p:cNvSpPr>
          <p:nvPr>
            <p:ph type="sldNum" sz="quarter" idx="10"/>
          </p:nvPr>
        </p:nvSpPr>
        <p:spPr/>
        <p:txBody>
          <a:bodyPr/>
          <a:lstStyle/>
          <a:p>
            <a:pPr>
              <a:defRPr/>
            </a:pPr>
            <a:fld id="{C6441E32-5EB1-40C9-BF85-1256922B16AD}" type="slidenum">
              <a:rPr lang="nl-BE" smtClean="0"/>
              <a:pPr>
                <a:defRPr/>
              </a:pPr>
              <a:t>3</a:t>
            </a:fld>
            <a:endParaRPr lang="nl-BE" dirty="0"/>
          </a:p>
        </p:txBody>
      </p:sp>
      <p:pic>
        <p:nvPicPr>
          <p:cNvPr id="5" name="Afbeelding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288" y="3068960"/>
            <a:ext cx="472440" cy="43891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288" y="44624"/>
            <a:ext cx="8405812" cy="1440160"/>
          </a:xfrm>
        </p:spPr>
        <p:txBody>
          <a:bodyPr/>
          <a:lstStyle/>
          <a:p>
            <a:r>
              <a:rPr lang="nl-NL" sz="3000" dirty="0">
                <a:sym typeface="Wingdings" pitchFamily="2" charset="2"/>
              </a:rPr>
              <a:t>Federale en Gewestelijke Overheid willen de burger beter informeren over haar/zijn medische toestand.</a:t>
            </a:r>
            <a:endParaRPr lang="nl-BE" sz="3000" dirty="0"/>
          </a:p>
        </p:txBody>
      </p:sp>
      <p:sp>
        <p:nvSpPr>
          <p:cNvPr id="4" name="Tijdelijke aanduiding voor dianummer 3"/>
          <p:cNvSpPr>
            <a:spLocks noGrp="1"/>
          </p:cNvSpPr>
          <p:nvPr>
            <p:ph type="sldNum" sz="quarter" idx="10"/>
          </p:nvPr>
        </p:nvSpPr>
        <p:spPr/>
        <p:txBody>
          <a:bodyPr/>
          <a:lstStyle/>
          <a:p>
            <a:pPr>
              <a:defRPr/>
            </a:pPr>
            <a:fld id="{C6441E32-5EB1-40C9-BF85-1256922B16AD}" type="slidenum">
              <a:rPr lang="nl-BE" smtClean="0"/>
              <a:pPr>
                <a:defRPr/>
              </a:pPr>
              <a:t>4</a:t>
            </a:fld>
            <a:endParaRPr lang="nl-BE"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628800"/>
            <a:ext cx="5040560" cy="1773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Gerelateerde afbeeld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3789040"/>
            <a:ext cx="4248472" cy="244951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7856" y="3790278"/>
            <a:ext cx="2829669" cy="606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jdelijke aanduiding voor inhoud 3"/>
          <p:cNvSpPr>
            <a:spLocks noGrp="1"/>
          </p:cNvSpPr>
          <p:nvPr>
            <p:ph sz="half" idx="1"/>
          </p:nvPr>
        </p:nvSpPr>
        <p:spPr>
          <a:xfrm>
            <a:off x="457200" y="4366342"/>
            <a:ext cx="4038600" cy="1656184"/>
          </a:xfrm>
        </p:spPr>
        <p:txBody>
          <a:bodyPr/>
          <a:lstStyle/>
          <a:p>
            <a:pPr marL="0" indent="0" algn="ctr">
              <a:buNone/>
            </a:pPr>
            <a:r>
              <a:rPr lang="nl-BE" b="1" dirty="0" err="1"/>
              <a:t>MyHealthViewer</a:t>
            </a:r>
            <a:r>
              <a:rPr lang="nl-BE" b="1" dirty="0"/>
              <a:t> geeft 6,7 miljoen Vlamingen gebruiksvriendelijke en mobiele toegang tot gezondheidsgegevens</a:t>
            </a:r>
          </a:p>
          <a:p>
            <a:pPr marL="0" indent="0" algn="ctr">
              <a:buNone/>
            </a:pPr>
            <a:r>
              <a:rPr lang="nl-NL" dirty="0"/>
              <a:t>.</a:t>
            </a:r>
          </a:p>
        </p:txBody>
      </p:sp>
      <p:sp>
        <p:nvSpPr>
          <p:cNvPr id="10" name="Tijdelijke aanduiding voor inhoud 3"/>
          <p:cNvSpPr txBox="1">
            <a:spLocks/>
          </p:cNvSpPr>
          <p:nvPr/>
        </p:nvSpPr>
        <p:spPr bwMode="auto">
          <a:xfrm>
            <a:off x="5724128" y="1628800"/>
            <a:ext cx="3024336" cy="16561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rgbClr val="9BBB59"/>
              </a:buClr>
              <a:buSzPct val="95000"/>
              <a:buFont typeface="Wingdings 2" pitchFamily="18" charset="2"/>
              <a:buChar char=""/>
              <a:defRPr sz="2200">
                <a:solidFill>
                  <a:srgbClr val="EEE988"/>
                </a:solidFill>
                <a:latin typeface="Cambria" pitchFamily="18"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pitchFamily="2" charset="2"/>
              <a:buChar char="Ø"/>
              <a:defRPr sz="2000">
                <a:solidFill>
                  <a:srgbClr val="EEE988"/>
                </a:solidFill>
                <a:latin typeface="Cambria" pitchFamily="18" charset="0"/>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a:solidFill>
                  <a:srgbClr val="EEE988"/>
                </a:solidFill>
                <a:latin typeface="Cambria" pitchFamily="18" charset="0"/>
              </a:defRPr>
            </a:lvl3pPr>
            <a:lvl4pPr marL="1187450" indent="-209550" algn="l" rtl="0" eaLnBrk="0" fontAlgn="base" hangingPunct="0">
              <a:spcBef>
                <a:spcPct val="20000"/>
              </a:spcBef>
              <a:spcAft>
                <a:spcPct val="0"/>
              </a:spcAft>
              <a:buClr>
                <a:srgbClr val="9BBB59"/>
              </a:buClr>
              <a:buSzPct val="65000"/>
              <a:buFont typeface="Wingdings 2" pitchFamily="18" charset="2"/>
              <a:buChar char=""/>
              <a:defRPr sz="1600">
                <a:solidFill>
                  <a:srgbClr val="EEE988"/>
                </a:solidFill>
                <a:latin typeface="Cambria" pitchFamily="18" charset="0"/>
              </a:defRPr>
            </a:lvl4pPr>
            <a:lvl5pPr marL="1462088" indent="-209550" algn="l" rtl="0" eaLnBrk="0" fontAlgn="base" hangingPunct="0">
              <a:spcBef>
                <a:spcPct val="20000"/>
              </a:spcBef>
              <a:spcAft>
                <a:spcPct val="0"/>
              </a:spcAft>
              <a:buClr>
                <a:srgbClr val="8064A2"/>
              </a:buClr>
              <a:buSzPct val="65000"/>
              <a:buFont typeface="Wingdings 2" pitchFamily="18" charset="2"/>
              <a:buChar char=""/>
              <a:defRPr sz="1400">
                <a:solidFill>
                  <a:srgbClr val="EEE988"/>
                </a:solidFill>
                <a:latin typeface="Cambria" pitchFamily="18" charset="0"/>
              </a:defRPr>
            </a:lvl5pPr>
            <a:lvl6pPr marL="19192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6pPr>
            <a:lvl7pPr marL="23764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7pPr>
            <a:lvl8pPr marL="28336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8pPr>
            <a:lvl9pPr marL="3290888" indent="-209550" algn="l" rtl="0" fontAlgn="base">
              <a:spcBef>
                <a:spcPct val="20000"/>
              </a:spcBef>
              <a:spcAft>
                <a:spcPct val="0"/>
              </a:spcAft>
              <a:buClr>
                <a:srgbClr val="8064A2"/>
              </a:buClr>
              <a:buSzPct val="65000"/>
              <a:buFont typeface="Wingdings 2" pitchFamily="18" charset="2"/>
              <a:buChar char=""/>
              <a:defRPr sz="1400">
                <a:solidFill>
                  <a:srgbClr val="EEE9A8"/>
                </a:solidFill>
                <a:latin typeface="+mn-lt"/>
              </a:defRPr>
            </a:lvl9pPr>
          </a:lstStyle>
          <a:p>
            <a:pPr marL="0" indent="0" algn="ctr">
              <a:buNone/>
            </a:pPr>
            <a:r>
              <a:rPr lang="nl-NL" dirty="0"/>
              <a:t>Eén overheidsportaal voor al uw gezondheidsgegevens</a:t>
            </a:r>
            <a:endParaRPr lang="nl-NL" kern="0" dirty="0"/>
          </a:p>
        </p:txBody>
      </p:sp>
    </p:spTree>
    <p:extLst>
      <p:ext uri="{BB962C8B-B14F-4D97-AF65-F5344CB8AC3E}">
        <p14:creationId xmlns:p14="http://schemas.microsoft.com/office/powerpoint/2010/main" val="4274331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19"/>
          <p:cNvGrpSpPr/>
          <p:nvPr/>
        </p:nvGrpSpPr>
        <p:grpSpPr>
          <a:xfrm>
            <a:off x="2935424" y="4653136"/>
            <a:ext cx="3364768" cy="1728192"/>
            <a:chOff x="2935424" y="4264636"/>
            <a:chExt cx="3364768" cy="1728192"/>
          </a:xfrm>
        </p:grpSpPr>
        <p:pic>
          <p:nvPicPr>
            <p:cNvPr id="43" name="Picture 6" descr="Afbeeldingsresultaat voor clou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770" b="24248"/>
            <a:stretch/>
          </p:blipFill>
          <p:spPr bwMode="auto">
            <a:xfrm>
              <a:off x="2935424" y="4264636"/>
              <a:ext cx="3364768" cy="1728192"/>
            </a:xfrm>
            <a:prstGeom prst="rect">
              <a:avLst/>
            </a:prstGeom>
            <a:noFill/>
            <a:extLst>
              <a:ext uri="{909E8E84-426E-40DD-AFC4-6F175D3DCCD1}">
                <a14:hiddenFill xmlns:a14="http://schemas.microsoft.com/office/drawing/2010/main">
                  <a:solidFill>
                    <a:srgbClr val="FFFFFF"/>
                  </a:solidFill>
                </a14:hiddenFill>
              </a:ext>
            </a:extLst>
          </p:spPr>
        </p:pic>
        <p:sp>
          <p:nvSpPr>
            <p:cNvPr id="44" name="Ovaal 43"/>
            <p:cNvSpPr/>
            <p:nvPr/>
          </p:nvSpPr>
          <p:spPr bwMode="auto">
            <a:xfrm>
              <a:off x="3843348" y="4926997"/>
              <a:ext cx="504056" cy="363752"/>
            </a:xfrm>
            <a:prstGeom prst="ellipse">
              <a:avLst/>
            </a:prstGeom>
            <a:solidFill>
              <a:srgbClr val="132D4D"/>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46" name="Ovaal 45"/>
            <p:cNvSpPr/>
            <p:nvPr/>
          </p:nvSpPr>
          <p:spPr bwMode="auto">
            <a:xfrm>
              <a:off x="5333998" y="5128732"/>
              <a:ext cx="504056" cy="363752"/>
            </a:xfrm>
            <a:prstGeom prst="ellipse">
              <a:avLst/>
            </a:prstGeom>
            <a:solidFill>
              <a:srgbClr val="16355A"/>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grpSp>
      <p:sp>
        <p:nvSpPr>
          <p:cNvPr id="2" name="Titel 1"/>
          <p:cNvSpPr>
            <a:spLocks noGrp="1"/>
          </p:cNvSpPr>
          <p:nvPr>
            <p:ph type="title"/>
          </p:nvPr>
        </p:nvSpPr>
        <p:spPr/>
        <p:txBody>
          <a:bodyPr/>
          <a:lstStyle/>
          <a:p>
            <a:r>
              <a:rPr lang="nl-NL" dirty="0"/>
              <a:t>Medische gegevens</a:t>
            </a:r>
          </a:p>
        </p:txBody>
      </p:sp>
      <p:sp>
        <p:nvSpPr>
          <p:cNvPr id="3" name="Tijdelijke aanduiding voor dianummer 2"/>
          <p:cNvSpPr>
            <a:spLocks noGrp="1"/>
          </p:cNvSpPr>
          <p:nvPr>
            <p:ph type="sldNum" sz="quarter" idx="10"/>
          </p:nvPr>
        </p:nvSpPr>
        <p:spPr/>
        <p:txBody>
          <a:bodyPr/>
          <a:lstStyle/>
          <a:p>
            <a:pPr>
              <a:defRPr/>
            </a:pPr>
            <a:fld id="{7AD6477D-1FD1-4E49-9964-6CD91A500ADD}" type="slidenum">
              <a:rPr lang="nl-BE" smtClean="0"/>
              <a:pPr>
                <a:defRPr/>
              </a:pPr>
              <a:t>5</a:t>
            </a:fld>
            <a:endParaRPr lang="nl-BE" dirty="0"/>
          </a:p>
        </p:txBody>
      </p:sp>
      <p:cxnSp>
        <p:nvCxnSpPr>
          <p:cNvPr id="13" name="Rechte verbindingslijn 12"/>
          <p:cNvCxnSpPr/>
          <p:nvPr/>
        </p:nvCxnSpPr>
        <p:spPr bwMode="auto">
          <a:xfrm>
            <a:off x="359532" y="3933056"/>
            <a:ext cx="8496944" cy="0"/>
          </a:xfrm>
          <a:prstGeom prst="line">
            <a:avLst/>
          </a:prstGeom>
          <a:solidFill>
            <a:srgbClr val="FFFFFF">
              <a:alpha val="0"/>
            </a:srgbClr>
          </a:solidFill>
          <a:ln w="57150" cap="flat" cmpd="sng" algn="ctr">
            <a:solidFill>
              <a:schemeClr val="accent1">
                <a:lumMod val="75000"/>
              </a:schemeClr>
            </a:solidFill>
            <a:prstDash val="lgDash"/>
            <a:round/>
            <a:headEnd type="none" w="med" len="med"/>
            <a:tailEnd type="none" w="med" len="med"/>
          </a:ln>
          <a:effectLst/>
        </p:spPr>
      </p:cxnSp>
      <p:cxnSp>
        <p:nvCxnSpPr>
          <p:cNvPr id="26" name="Rechte verbindingslijn met pijl 25"/>
          <p:cNvCxnSpPr>
            <a:endCxn id="43" idx="0"/>
          </p:cNvCxnSpPr>
          <p:nvPr/>
        </p:nvCxnSpPr>
        <p:spPr bwMode="auto">
          <a:xfrm>
            <a:off x="4604796" y="3617987"/>
            <a:ext cx="13012" cy="1035149"/>
          </a:xfrm>
          <a:prstGeom prst="straightConnector1">
            <a:avLst/>
          </a:prstGeom>
          <a:solidFill>
            <a:srgbClr val="FFFFFF">
              <a:alpha val="0"/>
            </a:srgbClr>
          </a:solidFill>
          <a:ln w="57150" cap="flat" cmpd="sng" algn="ctr">
            <a:solidFill>
              <a:srgbClr val="FF0000"/>
            </a:solidFill>
            <a:prstDash val="dash"/>
            <a:round/>
            <a:headEnd type="none" w="med" len="med"/>
            <a:tailEnd type="arrow"/>
          </a:ln>
          <a:effectLst/>
        </p:spPr>
      </p:cxnSp>
      <p:cxnSp>
        <p:nvCxnSpPr>
          <p:cNvPr id="27" name="Rechte verbindingslijn met pijl 26"/>
          <p:cNvCxnSpPr/>
          <p:nvPr/>
        </p:nvCxnSpPr>
        <p:spPr bwMode="auto">
          <a:xfrm>
            <a:off x="1363732" y="3356992"/>
            <a:ext cx="2488188" cy="1728192"/>
          </a:xfrm>
          <a:prstGeom prst="straightConnector1">
            <a:avLst/>
          </a:prstGeom>
          <a:solidFill>
            <a:srgbClr val="FFFFFF">
              <a:alpha val="0"/>
            </a:srgbClr>
          </a:solidFill>
          <a:ln w="57150" cap="flat" cmpd="sng" algn="ctr">
            <a:solidFill>
              <a:srgbClr val="FF0000"/>
            </a:solidFill>
            <a:prstDash val="dash"/>
            <a:round/>
            <a:headEnd type="none" w="med" len="med"/>
            <a:tailEnd type="arrow"/>
          </a:ln>
          <a:effectLst/>
        </p:spPr>
      </p:cxnSp>
      <p:sp>
        <p:nvSpPr>
          <p:cNvPr id="33" name="Rechthoek 32"/>
          <p:cNvSpPr/>
          <p:nvPr/>
        </p:nvSpPr>
        <p:spPr bwMode="auto">
          <a:xfrm>
            <a:off x="611560" y="5517232"/>
            <a:ext cx="162018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2000" dirty="0">
                <a:solidFill>
                  <a:srgbClr val="FF9900"/>
                </a:solidFill>
              </a:rPr>
              <a:t>Burger</a:t>
            </a:r>
            <a:endParaRPr kumimoji="0" lang="nl-NL" sz="2000" b="0" i="0" u="none" strike="noStrike" cap="none" normalizeH="0" baseline="0" dirty="0">
              <a:ln>
                <a:noFill/>
              </a:ln>
              <a:solidFill>
                <a:srgbClr val="FF9900"/>
              </a:solidFill>
              <a:effectLst/>
              <a:latin typeface="Arial" charset="0"/>
              <a:cs typeface="Arial" charset="0"/>
            </a:endParaRPr>
          </a:p>
        </p:txBody>
      </p:sp>
      <p:cxnSp>
        <p:nvCxnSpPr>
          <p:cNvPr id="35" name="Rechte verbindingslijn met pijl 34"/>
          <p:cNvCxnSpPr>
            <a:stCxn id="33" idx="3"/>
          </p:cNvCxnSpPr>
          <p:nvPr/>
        </p:nvCxnSpPr>
        <p:spPr bwMode="auto">
          <a:xfrm flipV="1">
            <a:off x="2231740" y="5788135"/>
            <a:ext cx="928280" cy="9585"/>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grpSp>
        <p:nvGrpSpPr>
          <p:cNvPr id="5" name="Groep 21"/>
          <p:cNvGrpSpPr/>
          <p:nvPr/>
        </p:nvGrpSpPr>
        <p:grpSpPr>
          <a:xfrm>
            <a:off x="2943996" y="1963292"/>
            <a:ext cx="3364768" cy="1728192"/>
            <a:chOff x="2943996" y="1963292"/>
            <a:chExt cx="3364768" cy="1728192"/>
          </a:xfrm>
        </p:grpSpPr>
        <p:pic>
          <p:nvPicPr>
            <p:cNvPr id="25" name="Picture 6" descr="Afbeeldingsresultaat voor clou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770" b="24248"/>
            <a:stretch/>
          </p:blipFill>
          <p:spPr bwMode="auto">
            <a:xfrm>
              <a:off x="2943996" y="1963292"/>
              <a:ext cx="3364768" cy="1728192"/>
            </a:xfrm>
            <a:prstGeom prst="rect">
              <a:avLst/>
            </a:prstGeom>
            <a:noFill/>
            <a:extLst>
              <a:ext uri="{909E8E84-426E-40DD-AFC4-6F175D3DCCD1}">
                <a14:hiddenFill xmlns:a14="http://schemas.microsoft.com/office/drawing/2010/main">
                  <a:solidFill>
                    <a:srgbClr val="FFFFFF"/>
                  </a:solidFill>
                </a14:hiddenFill>
              </a:ext>
            </a:extLst>
          </p:spPr>
        </p:pic>
        <p:sp>
          <p:nvSpPr>
            <p:cNvPr id="28" name="Ovaal 27"/>
            <p:cNvSpPr/>
            <p:nvPr/>
          </p:nvSpPr>
          <p:spPr bwMode="auto">
            <a:xfrm>
              <a:off x="3851920" y="2625653"/>
              <a:ext cx="504056" cy="363752"/>
            </a:xfrm>
            <a:prstGeom prst="ellipse">
              <a:avLst/>
            </a:prstGeom>
            <a:solidFill>
              <a:srgbClr val="132D4D"/>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29" name="Ovaal 28"/>
            <p:cNvSpPr/>
            <p:nvPr/>
          </p:nvSpPr>
          <p:spPr bwMode="auto">
            <a:xfrm>
              <a:off x="5364088" y="2827388"/>
              <a:ext cx="504056" cy="363752"/>
            </a:xfrm>
            <a:prstGeom prst="ellipse">
              <a:avLst/>
            </a:prstGeom>
            <a:solidFill>
              <a:srgbClr val="132D4D"/>
            </a:soli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grpSp>
      <p:sp>
        <p:nvSpPr>
          <p:cNvPr id="30" name="Rechthoek 29"/>
          <p:cNvSpPr/>
          <p:nvPr/>
        </p:nvSpPr>
        <p:spPr bwMode="auto">
          <a:xfrm>
            <a:off x="539552" y="2807529"/>
            <a:ext cx="162018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2000" dirty="0">
                <a:solidFill>
                  <a:srgbClr val="FF9900"/>
                </a:solidFill>
              </a:rPr>
              <a:t>Huisa</a:t>
            </a:r>
            <a:r>
              <a:rPr kumimoji="0" lang="nl-NL" sz="2000" b="0" i="0" u="none" strike="noStrike" cap="none" normalizeH="0" baseline="0" dirty="0">
                <a:ln>
                  <a:noFill/>
                </a:ln>
                <a:solidFill>
                  <a:srgbClr val="FF9900"/>
                </a:solidFill>
                <a:effectLst/>
                <a:latin typeface="Arial" charset="0"/>
                <a:cs typeface="Arial" charset="0"/>
              </a:rPr>
              <a:t>rtsen</a:t>
            </a:r>
          </a:p>
        </p:txBody>
      </p:sp>
      <p:sp>
        <p:nvSpPr>
          <p:cNvPr id="31" name="Rechthoek 30"/>
          <p:cNvSpPr/>
          <p:nvPr/>
        </p:nvSpPr>
        <p:spPr bwMode="auto">
          <a:xfrm>
            <a:off x="967688" y="1613711"/>
            <a:ext cx="162018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dirty="0">
                <a:ln>
                  <a:noFill/>
                </a:ln>
                <a:solidFill>
                  <a:srgbClr val="FF9900"/>
                </a:solidFill>
                <a:effectLst/>
                <a:latin typeface="Arial" charset="0"/>
                <a:cs typeface="Arial" charset="0"/>
              </a:rPr>
              <a:t>Specialisten</a:t>
            </a:r>
          </a:p>
        </p:txBody>
      </p:sp>
      <p:sp>
        <p:nvSpPr>
          <p:cNvPr id="32" name="Rechthoek 31"/>
          <p:cNvSpPr/>
          <p:nvPr/>
        </p:nvSpPr>
        <p:spPr bwMode="auto">
          <a:xfrm>
            <a:off x="3542049" y="1052736"/>
            <a:ext cx="216024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dirty="0">
                <a:ln>
                  <a:noFill/>
                </a:ln>
                <a:solidFill>
                  <a:srgbClr val="FF9900"/>
                </a:solidFill>
                <a:effectLst/>
                <a:latin typeface="Arial" charset="0"/>
                <a:cs typeface="Arial" charset="0"/>
              </a:rPr>
              <a:t>Medische labo´s</a:t>
            </a:r>
          </a:p>
        </p:txBody>
      </p:sp>
      <p:sp>
        <p:nvSpPr>
          <p:cNvPr id="34" name="Rechthoek 33"/>
          <p:cNvSpPr/>
          <p:nvPr/>
        </p:nvSpPr>
        <p:spPr bwMode="auto">
          <a:xfrm>
            <a:off x="6505550" y="1613711"/>
            <a:ext cx="162018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dirty="0">
                <a:ln>
                  <a:noFill/>
                </a:ln>
                <a:solidFill>
                  <a:srgbClr val="FF9900"/>
                </a:solidFill>
                <a:effectLst/>
                <a:latin typeface="Arial" charset="0"/>
                <a:cs typeface="Arial" charset="0"/>
              </a:rPr>
              <a:t>Ziekenhuizen</a:t>
            </a:r>
          </a:p>
        </p:txBody>
      </p:sp>
      <p:sp>
        <p:nvSpPr>
          <p:cNvPr id="36" name="Rechthoek 35"/>
          <p:cNvSpPr/>
          <p:nvPr/>
        </p:nvSpPr>
        <p:spPr bwMode="auto">
          <a:xfrm>
            <a:off x="7020272" y="2796017"/>
            <a:ext cx="1620180" cy="560975"/>
          </a:xfrm>
          <a:prstGeom prst="rect">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2000" b="0" i="0" u="none" strike="noStrike" cap="none" normalizeH="0" baseline="0" dirty="0">
                <a:ln>
                  <a:noFill/>
                </a:ln>
                <a:solidFill>
                  <a:srgbClr val="FF9900"/>
                </a:solidFill>
                <a:effectLst/>
                <a:latin typeface="Arial" charset="0"/>
                <a:cs typeface="Arial" charset="0"/>
              </a:rPr>
              <a:t>. . .</a:t>
            </a:r>
          </a:p>
        </p:txBody>
      </p:sp>
      <p:cxnSp>
        <p:nvCxnSpPr>
          <p:cNvPr id="37" name="Rechte verbindingslijn met pijl 36"/>
          <p:cNvCxnSpPr/>
          <p:nvPr/>
        </p:nvCxnSpPr>
        <p:spPr bwMode="auto">
          <a:xfrm flipV="1">
            <a:off x="2159732" y="3088018"/>
            <a:ext cx="856272" cy="1"/>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cxnSp>
        <p:nvCxnSpPr>
          <p:cNvPr id="38" name="Rechte verbindingslijn met pijl 37"/>
          <p:cNvCxnSpPr>
            <a:stCxn id="31" idx="3"/>
          </p:cNvCxnSpPr>
          <p:nvPr/>
        </p:nvCxnSpPr>
        <p:spPr bwMode="auto">
          <a:xfrm>
            <a:off x="2587868" y="1894199"/>
            <a:ext cx="954181" cy="731454"/>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cxnSp>
        <p:nvCxnSpPr>
          <p:cNvPr id="39" name="Rechte verbindingslijn met pijl 38"/>
          <p:cNvCxnSpPr>
            <a:stCxn id="32" idx="2"/>
            <a:endCxn id="25" idx="0"/>
          </p:cNvCxnSpPr>
          <p:nvPr/>
        </p:nvCxnSpPr>
        <p:spPr bwMode="auto">
          <a:xfrm>
            <a:off x="4622169" y="1613711"/>
            <a:ext cx="4211" cy="349581"/>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cxnSp>
        <p:nvCxnSpPr>
          <p:cNvPr id="40" name="Rechte verbindingslijn met pijl 39"/>
          <p:cNvCxnSpPr>
            <a:stCxn id="34" idx="1"/>
          </p:cNvCxnSpPr>
          <p:nvPr/>
        </p:nvCxnSpPr>
        <p:spPr bwMode="auto">
          <a:xfrm flipH="1">
            <a:off x="5857478" y="1894199"/>
            <a:ext cx="648072" cy="678506"/>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
        <p:nvSpPr>
          <p:cNvPr id="41" name="Tekstvak 40"/>
          <p:cNvSpPr txBox="1"/>
          <p:nvPr/>
        </p:nvSpPr>
        <p:spPr>
          <a:xfrm>
            <a:off x="3411836" y="2637142"/>
            <a:ext cx="2497800" cy="1107996"/>
          </a:xfrm>
          <a:prstGeom prst="rect">
            <a:avLst/>
          </a:prstGeom>
          <a:noFill/>
        </p:spPr>
        <p:txBody>
          <a:bodyPr wrap="none" rtlCol="0">
            <a:spAutoFit/>
          </a:bodyPr>
          <a:lstStyle/>
          <a:p>
            <a:pPr algn="ctr"/>
            <a:r>
              <a:rPr lang="nl-NL" sz="2400" dirty="0">
                <a:solidFill>
                  <a:srgbClr val="FF9900"/>
                </a:solidFill>
              </a:rPr>
              <a:t>Databases</a:t>
            </a:r>
            <a:br>
              <a:rPr lang="nl-NL" sz="2400" dirty="0">
                <a:solidFill>
                  <a:srgbClr val="FF9900"/>
                </a:solidFill>
              </a:rPr>
            </a:br>
            <a:r>
              <a:rPr lang="nl-NL" sz="2400" dirty="0">
                <a:solidFill>
                  <a:srgbClr val="FF9900"/>
                </a:solidFill>
              </a:rPr>
              <a:t>Medische wereld</a:t>
            </a:r>
          </a:p>
          <a:p>
            <a:pPr algn="ctr"/>
            <a:endParaRPr lang="nl-NL" dirty="0"/>
          </a:p>
        </p:txBody>
      </p:sp>
      <p:sp>
        <p:nvSpPr>
          <p:cNvPr id="14" name="Rechthoek 13"/>
          <p:cNvSpPr/>
          <p:nvPr/>
        </p:nvSpPr>
        <p:spPr>
          <a:xfrm>
            <a:off x="3411836" y="5257660"/>
            <a:ext cx="2571751" cy="830997"/>
          </a:xfrm>
          <a:prstGeom prst="rect">
            <a:avLst/>
          </a:prstGeom>
        </p:spPr>
        <p:txBody>
          <a:bodyPr wrap="square">
            <a:spAutoFit/>
          </a:bodyPr>
          <a:lstStyle/>
          <a:p>
            <a:pPr algn="ctr"/>
            <a:r>
              <a:rPr lang="nl-NL" sz="2400" dirty="0">
                <a:solidFill>
                  <a:srgbClr val="FF9900"/>
                </a:solidFill>
              </a:rPr>
              <a:t>Persoonlijk</a:t>
            </a:r>
          </a:p>
          <a:p>
            <a:pPr algn="ctr"/>
            <a:r>
              <a:rPr lang="nl-NL" sz="2400" dirty="0">
                <a:solidFill>
                  <a:srgbClr val="FF9900"/>
                </a:solidFill>
              </a:rPr>
              <a:t>Medisch dossier</a:t>
            </a:r>
          </a:p>
        </p:txBody>
      </p:sp>
      <p:sp>
        <p:nvSpPr>
          <p:cNvPr id="47" name="Tekstvak 46"/>
          <p:cNvSpPr txBox="1"/>
          <p:nvPr/>
        </p:nvSpPr>
        <p:spPr>
          <a:xfrm>
            <a:off x="6137195" y="4149080"/>
            <a:ext cx="2918555" cy="2123658"/>
          </a:xfrm>
          <a:prstGeom prst="rect">
            <a:avLst/>
          </a:prstGeom>
          <a:noFill/>
        </p:spPr>
        <p:txBody>
          <a:bodyPr wrap="none" rtlCol="0">
            <a:spAutoFit/>
          </a:bodyPr>
          <a:lstStyle/>
          <a:p>
            <a:pPr algn="r"/>
            <a:r>
              <a:rPr lang="nl-NL" sz="4400" dirty="0">
                <a:solidFill>
                  <a:srgbClr val="FFCC66"/>
                </a:solidFill>
                <a:latin typeface="Cambria" pitchFamily="18" charset="0"/>
              </a:rPr>
              <a:t>Persoonlijk</a:t>
            </a:r>
            <a:br>
              <a:rPr lang="nl-NL" sz="4400" dirty="0">
                <a:solidFill>
                  <a:srgbClr val="FFCC66"/>
                </a:solidFill>
                <a:latin typeface="Cambria" pitchFamily="18" charset="0"/>
              </a:rPr>
            </a:br>
            <a:r>
              <a:rPr lang="nl-NL" sz="4400" dirty="0">
                <a:solidFill>
                  <a:srgbClr val="FFCC66"/>
                </a:solidFill>
                <a:latin typeface="Cambria" pitchFamily="18" charset="0"/>
              </a:rPr>
              <a:t>medisch</a:t>
            </a:r>
            <a:br>
              <a:rPr lang="nl-NL" sz="4400" dirty="0">
                <a:solidFill>
                  <a:srgbClr val="FFCC66"/>
                </a:solidFill>
                <a:latin typeface="Cambria" pitchFamily="18" charset="0"/>
              </a:rPr>
            </a:br>
            <a:r>
              <a:rPr lang="nl-NL" sz="4400" dirty="0">
                <a:solidFill>
                  <a:srgbClr val="FFCC66"/>
                </a:solidFill>
                <a:latin typeface="Cambria" pitchFamily="18" charset="0"/>
              </a:rPr>
              <a:t>dossier</a:t>
            </a:r>
            <a:endParaRPr lang="nl-BE" sz="4400" dirty="0">
              <a:solidFill>
                <a:srgbClr val="FFCC66"/>
              </a:solidFill>
              <a:latin typeface="Cambria" pitchFamily="18" charset="0"/>
            </a:endParaRPr>
          </a:p>
        </p:txBody>
      </p:sp>
    </p:spTree>
    <p:extLst>
      <p:ext uri="{BB962C8B-B14F-4D97-AF65-F5344CB8AC3E}">
        <p14:creationId xmlns:p14="http://schemas.microsoft.com/office/powerpoint/2010/main" val="233896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288" y="44624"/>
            <a:ext cx="8405812" cy="928688"/>
          </a:xfrm>
        </p:spPr>
        <p:txBody>
          <a:bodyPr/>
          <a:lstStyle/>
          <a:p>
            <a:r>
              <a:rPr lang="nl-NL" dirty="0">
                <a:sym typeface="Wingdings" pitchFamily="2" charset="2"/>
              </a:rPr>
              <a:t>Wat wil de overheid bereiken:</a:t>
            </a:r>
            <a:endParaRPr lang="nl-BE" dirty="0"/>
          </a:p>
        </p:txBody>
      </p:sp>
      <p:sp>
        <p:nvSpPr>
          <p:cNvPr id="3" name="Tijdelijke aanduiding voor inhoud 2"/>
          <p:cNvSpPr>
            <a:spLocks noGrp="1"/>
          </p:cNvSpPr>
          <p:nvPr>
            <p:ph idx="1"/>
          </p:nvPr>
        </p:nvSpPr>
        <p:spPr>
          <a:xfrm>
            <a:off x="395288" y="1268587"/>
            <a:ext cx="8401050" cy="4894262"/>
          </a:xfrm>
        </p:spPr>
        <p:txBody>
          <a:bodyPr/>
          <a:lstStyle/>
          <a:p>
            <a:r>
              <a:rPr lang="nl-NL" dirty="0"/>
              <a:t>Alle medische gegevens van elke burger beschikbaar op 1 plaats.</a:t>
            </a:r>
            <a:br>
              <a:rPr lang="nl-NL" dirty="0"/>
            </a:br>
            <a:endParaRPr lang="nl-NL" dirty="0"/>
          </a:p>
          <a:p>
            <a:r>
              <a:rPr lang="nl-NL" dirty="0"/>
              <a:t>Toegankelijk voor de zorgverleners: arts, apotheker, tandarts, verpleegster, kinesist, ziekenhuis, </a:t>
            </a:r>
            <a:r>
              <a:rPr lang="nl-NL" b="1" dirty="0"/>
              <a:t>100/112</a:t>
            </a:r>
            <a:r>
              <a:rPr lang="nl-NL" dirty="0"/>
              <a:t>, …</a:t>
            </a:r>
            <a:br>
              <a:rPr lang="nl-NL" dirty="0"/>
            </a:br>
            <a:r>
              <a:rPr lang="nl-NL" dirty="0"/>
              <a:t>Zorgverleners met een therapeutische relatie met de burger.</a:t>
            </a:r>
            <a:br>
              <a:rPr lang="nl-NL" dirty="0"/>
            </a:br>
            <a:endParaRPr lang="nl-NL" dirty="0"/>
          </a:p>
          <a:p>
            <a:r>
              <a:rPr lang="nl-BE" dirty="0"/>
              <a:t>Ook toegankelijk voor de betrokken burger.</a:t>
            </a:r>
            <a:br>
              <a:rPr lang="nl-BE" dirty="0"/>
            </a:br>
            <a:endParaRPr lang="nl-BE" dirty="0"/>
          </a:p>
          <a:p>
            <a:r>
              <a:rPr lang="nl-BE" dirty="0"/>
              <a:t>Voordelen:</a:t>
            </a:r>
            <a:br>
              <a:rPr lang="nl-BE" dirty="0"/>
            </a:br>
            <a:endParaRPr lang="nl-BE" dirty="0"/>
          </a:p>
          <a:p>
            <a:pPr lvl="1"/>
            <a:r>
              <a:rPr lang="nl-BE" dirty="0"/>
              <a:t>Niet altijd opnieuw </a:t>
            </a:r>
            <a:r>
              <a:rPr lang="nl-BE" b="1" dirty="0"/>
              <a:t>dezelfde </a:t>
            </a:r>
            <a:r>
              <a:rPr lang="nl-BE" dirty="0"/>
              <a:t>vragen.</a:t>
            </a:r>
          </a:p>
          <a:p>
            <a:pPr lvl="1"/>
            <a:r>
              <a:rPr lang="nl-BE" dirty="0"/>
              <a:t>Alle zorgverleners zien </a:t>
            </a:r>
            <a:r>
              <a:rPr lang="nl-BE" b="1" dirty="0"/>
              <a:t>alle</a:t>
            </a:r>
            <a:r>
              <a:rPr lang="nl-BE" dirty="0"/>
              <a:t> informatie.</a:t>
            </a:r>
          </a:p>
          <a:p>
            <a:pPr lvl="1"/>
            <a:r>
              <a:rPr lang="nl-BE" b="1" dirty="0"/>
              <a:t>Geen tijdverlies</a:t>
            </a:r>
            <a:r>
              <a:rPr lang="nl-BE" dirty="0"/>
              <a:t>.</a:t>
            </a:r>
          </a:p>
        </p:txBody>
      </p:sp>
      <p:sp>
        <p:nvSpPr>
          <p:cNvPr id="4" name="Tijdelijke aanduiding voor dianummer 3"/>
          <p:cNvSpPr>
            <a:spLocks noGrp="1"/>
          </p:cNvSpPr>
          <p:nvPr>
            <p:ph type="sldNum" sz="quarter" idx="10"/>
          </p:nvPr>
        </p:nvSpPr>
        <p:spPr/>
        <p:txBody>
          <a:bodyPr/>
          <a:lstStyle/>
          <a:p>
            <a:pPr>
              <a:defRPr/>
            </a:pPr>
            <a:fld id="{C6441E32-5EB1-40C9-BF85-1256922B16AD}" type="slidenum">
              <a:rPr lang="nl-BE" smtClean="0"/>
              <a:pPr>
                <a:defRPr/>
              </a:pPr>
              <a:t>6</a:t>
            </a:fld>
            <a:endParaRPr lang="nl-BE" dirty="0"/>
          </a:p>
        </p:txBody>
      </p:sp>
    </p:spTree>
    <p:extLst>
      <p:ext uri="{BB962C8B-B14F-4D97-AF65-F5344CB8AC3E}">
        <p14:creationId xmlns:p14="http://schemas.microsoft.com/office/powerpoint/2010/main" val="2419445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288" y="44624"/>
            <a:ext cx="8405812" cy="928688"/>
          </a:xfrm>
        </p:spPr>
        <p:txBody>
          <a:bodyPr/>
          <a:lstStyle/>
          <a:p>
            <a:r>
              <a:rPr lang="nl-NL" dirty="0">
                <a:sym typeface="Wingdings" pitchFamily="2" charset="2"/>
              </a:rPr>
              <a:t>Maar:</a:t>
            </a:r>
            <a:endParaRPr lang="nl-BE" dirty="0"/>
          </a:p>
        </p:txBody>
      </p:sp>
      <p:sp>
        <p:nvSpPr>
          <p:cNvPr id="3" name="Tijdelijke aanduiding voor inhoud 2"/>
          <p:cNvSpPr>
            <a:spLocks noGrp="1"/>
          </p:cNvSpPr>
          <p:nvPr>
            <p:ph idx="1"/>
          </p:nvPr>
        </p:nvSpPr>
        <p:spPr>
          <a:xfrm>
            <a:off x="395288" y="1268587"/>
            <a:ext cx="8401050" cy="4894262"/>
          </a:xfrm>
        </p:spPr>
        <p:txBody>
          <a:bodyPr/>
          <a:lstStyle/>
          <a:p>
            <a:r>
              <a:rPr lang="nl-NL" dirty="0"/>
              <a:t>Niet iedereen kan zo maar aan al je gegevens.</a:t>
            </a:r>
            <a:br>
              <a:rPr lang="nl-NL" dirty="0"/>
            </a:br>
            <a:endParaRPr lang="nl-NL" dirty="0"/>
          </a:p>
          <a:p>
            <a:r>
              <a:rPr lang="nl-NL" dirty="0"/>
              <a:t>Iedere burger moet toestemming geven dat het dossier wordt aangemaakt. Daarnaast moet hij ook </a:t>
            </a:r>
            <a:r>
              <a:rPr lang="nl-NL" u="sng" dirty="0"/>
              <a:t>aan de huisarts vragen om het dossier aan te maken</a:t>
            </a:r>
            <a:r>
              <a:rPr lang="nl-NL" dirty="0"/>
              <a:t>.</a:t>
            </a:r>
            <a:br>
              <a:rPr lang="nl-NL" dirty="0"/>
            </a:br>
            <a:endParaRPr lang="nl-NL" dirty="0"/>
          </a:p>
          <a:p>
            <a:r>
              <a:rPr lang="nl-NL" dirty="0"/>
              <a:t>De burger geeft ook aan welke arts, apotheker, … toegang krijgt tot haar/zijn medisch dossier.</a:t>
            </a:r>
            <a:br>
              <a:rPr lang="nl-NL" dirty="0"/>
            </a:br>
            <a:endParaRPr lang="nl-NL" dirty="0"/>
          </a:p>
          <a:p>
            <a:r>
              <a:rPr lang="nl-NL" dirty="0"/>
              <a:t>Elke toegang kan door de burger op elke moment terug ingetrokken worden.</a:t>
            </a:r>
            <a:br>
              <a:rPr lang="nl-NL" dirty="0"/>
            </a:br>
            <a:endParaRPr lang="nl-NL" dirty="0"/>
          </a:p>
          <a:p>
            <a:r>
              <a:rPr lang="nl-NL" dirty="0"/>
              <a:t>De overheid, je werkgever, je verzekering, je mutualiteit, … kunnen dus niet aan je gegevens.</a:t>
            </a:r>
            <a:br>
              <a:rPr lang="nl-NL" dirty="0"/>
            </a:br>
            <a:endParaRPr lang="nl-NL" dirty="0"/>
          </a:p>
          <a:p>
            <a:endParaRPr lang="nl-BE" dirty="0"/>
          </a:p>
        </p:txBody>
      </p:sp>
      <p:sp>
        <p:nvSpPr>
          <p:cNvPr id="4" name="Tijdelijke aanduiding voor dianummer 3"/>
          <p:cNvSpPr>
            <a:spLocks noGrp="1"/>
          </p:cNvSpPr>
          <p:nvPr>
            <p:ph type="sldNum" sz="quarter" idx="10"/>
          </p:nvPr>
        </p:nvSpPr>
        <p:spPr/>
        <p:txBody>
          <a:bodyPr/>
          <a:lstStyle/>
          <a:p>
            <a:pPr>
              <a:defRPr/>
            </a:pPr>
            <a:fld id="{C6441E32-5EB1-40C9-BF85-1256922B16AD}" type="slidenum">
              <a:rPr lang="nl-BE" smtClean="0"/>
              <a:pPr>
                <a:defRPr/>
              </a:pPr>
              <a:t>7</a:t>
            </a:fld>
            <a:endParaRPr lang="nl-BE" dirty="0"/>
          </a:p>
        </p:txBody>
      </p:sp>
    </p:spTree>
    <p:extLst>
      <p:ext uri="{BB962C8B-B14F-4D97-AF65-F5344CB8AC3E}">
        <p14:creationId xmlns:p14="http://schemas.microsoft.com/office/powerpoint/2010/main" val="218570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a:t>Waar vind ik mijn medisch dossier</a:t>
            </a:r>
          </a:p>
        </p:txBody>
      </p:sp>
      <p:sp>
        <p:nvSpPr>
          <p:cNvPr id="7" name="Tijdelijke aanduiding voor inhoud 6"/>
          <p:cNvSpPr>
            <a:spLocks noGrp="1"/>
          </p:cNvSpPr>
          <p:nvPr>
            <p:ph idx="1"/>
          </p:nvPr>
        </p:nvSpPr>
        <p:spPr/>
        <p:txBody>
          <a:bodyPr/>
          <a:lstStyle/>
          <a:p>
            <a:r>
              <a:rPr lang="nl-NL" dirty="0"/>
              <a:t>Uiteraard gaat heel dit verhaal over </a:t>
            </a:r>
            <a:r>
              <a:rPr lang="nl-NL" b="1" u="sng" dirty="0"/>
              <a:t>Mijn</a:t>
            </a:r>
            <a:r>
              <a:rPr lang="nl-NL" b="1" dirty="0"/>
              <a:t> Persoonlijk Dossier</a:t>
            </a:r>
            <a:r>
              <a:rPr lang="nl-NL" dirty="0"/>
              <a:t>.</a:t>
            </a:r>
            <a:br>
              <a:rPr lang="nl-NL" dirty="0"/>
            </a:br>
            <a:endParaRPr lang="nl-NL" dirty="0"/>
          </a:p>
          <a:p>
            <a:r>
              <a:rPr lang="nl-NL" dirty="0"/>
              <a:t>Hoe bepaalt het systeem wie ik ben, zodat ik niet het dossier van mijn gebuur te zien krijg en mijn gebuur niet mijn dossier?</a:t>
            </a:r>
            <a:br>
              <a:rPr lang="nl-NL" dirty="0"/>
            </a:br>
            <a:endParaRPr lang="nl-NL" dirty="0"/>
          </a:p>
          <a:p>
            <a:r>
              <a:rPr lang="nl-NL" dirty="0"/>
              <a:t>Mijn identiteit wordt bepaald door mijn </a:t>
            </a:r>
            <a:r>
              <a:rPr lang="nl-NL" dirty="0" err="1"/>
              <a:t>eID</a:t>
            </a:r>
            <a:r>
              <a:rPr lang="nl-NL" dirty="0"/>
              <a:t> (identiteitskaart).</a:t>
            </a:r>
            <a:br>
              <a:rPr lang="nl-NL" dirty="0"/>
            </a:br>
            <a:endParaRPr lang="nl-NL" dirty="0"/>
          </a:p>
          <a:p>
            <a:r>
              <a:rPr lang="nl-NL" dirty="0"/>
              <a:t>Op pc, tablet en smartphone: met </a:t>
            </a:r>
            <a:r>
              <a:rPr lang="nl-NL" dirty="0" err="1"/>
              <a:t>itsme</a:t>
            </a:r>
            <a:r>
              <a:rPr lang="nl-NL" dirty="0"/>
              <a:t> en </a:t>
            </a:r>
            <a:r>
              <a:rPr lang="nl-NL" dirty="0" err="1"/>
              <a:t>itsme-code</a:t>
            </a:r>
            <a:r>
              <a:rPr lang="nl-NL" dirty="0"/>
              <a:t>.</a:t>
            </a:r>
            <a:br>
              <a:rPr lang="nl-NL" dirty="0"/>
            </a:br>
            <a:r>
              <a:rPr lang="nl-NL" dirty="0"/>
              <a:t>Je moet wel een smartphone hebben.</a:t>
            </a:r>
          </a:p>
        </p:txBody>
      </p:sp>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8</a:t>
            </a:fld>
            <a:endParaRPr lang="nl-BE" dirty="0"/>
          </a:p>
        </p:txBody>
      </p:sp>
      <p:pic>
        <p:nvPicPr>
          <p:cNvPr id="1027" name="Picture 3" descr="C:\Users\WW\Pictures\itsm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8344" y="3861048"/>
            <a:ext cx="656531" cy="610187"/>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5" descr="Afbeeldingsresultaat voor eid kaartlez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9" name="AutoShape 7" descr="Afbeeldingsresultaat voor eid kaartlez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1163840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288" y="44624"/>
            <a:ext cx="8405812" cy="928688"/>
          </a:xfrm>
        </p:spPr>
        <p:txBody>
          <a:bodyPr/>
          <a:lstStyle/>
          <a:p>
            <a:r>
              <a:rPr lang="nl-NL" dirty="0">
                <a:sym typeface="Wingdings" pitchFamily="2" charset="2"/>
              </a:rPr>
              <a:t>Hoe vind ik mijn medisch dossier:</a:t>
            </a:r>
            <a:endParaRPr lang="nl-BE" dirty="0"/>
          </a:p>
        </p:txBody>
      </p:sp>
      <p:sp>
        <p:nvSpPr>
          <p:cNvPr id="3" name="Tijdelijke aanduiding voor inhoud 2"/>
          <p:cNvSpPr>
            <a:spLocks noGrp="1"/>
          </p:cNvSpPr>
          <p:nvPr>
            <p:ph idx="1"/>
          </p:nvPr>
        </p:nvSpPr>
        <p:spPr>
          <a:xfrm>
            <a:off x="395288" y="1268587"/>
            <a:ext cx="8401050" cy="4894262"/>
          </a:xfrm>
        </p:spPr>
        <p:txBody>
          <a:bodyPr/>
          <a:lstStyle/>
          <a:p>
            <a:r>
              <a:rPr lang="nl-NL" dirty="0"/>
              <a:t>Op pc, tablet of smartphone.</a:t>
            </a:r>
            <a:br>
              <a:rPr lang="nl-NL" dirty="0"/>
            </a:br>
            <a:endParaRPr lang="nl-NL" dirty="0"/>
          </a:p>
          <a:p>
            <a:r>
              <a:rPr lang="nl-NL" dirty="0"/>
              <a:t>Naar internet gaan: Chrome, Safari, </a:t>
            </a:r>
            <a:r>
              <a:rPr lang="nl-NL" dirty="0" err="1"/>
              <a:t>Edge</a:t>
            </a:r>
            <a:r>
              <a:rPr lang="nl-NL" dirty="0"/>
              <a:t>, Firefox, </a:t>
            </a:r>
            <a:br>
              <a:rPr lang="nl-NL" dirty="0"/>
            </a:br>
            <a:r>
              <a:rPr lang="nl-NL" dirty="0"/>
              <a:t>Internet Explorer.</a:t>
            </a:r>
            <a:br>
              <a:rPr lang="nl-NL" dirty="0"/>
            </a:br>
            <a:endParaRPr lang="nl-NL" dirty="0"/>
          </a:p>
          <a:p>
            <a:r>
              <a:rPr lang="nl-NL" dirty="0"/>
              <a:t>Internetadres: </a:t>
            </a:r>
            <a:r>
              <a:rPr lang="nl-NL" dirty="0">
                <a:hlinkClick r:id="rId2"/>
              </a:rPr>
              <a:t>www.mybelgium.be</a:t>
            </a:r>
            <a:r>
              <a:rPr lang="nl-NL" dirty="0"/>
              <a:t> </a:t>
            </a:r>
            <a:br>
              <a:rPr lang="nl-NL" dirty="0"/>
            </a:br>
            <a:endParaRPr lang="nl-NL" dirty="0"/>
          </a:p>
          <a:p>
            <a:r>
              <a:rPr lang="nl-NL" dirty="0"/>
              <a:t>Hoofdstuk Gezondheid.</a:t>
            </a:r>
            <a:br>
              <a:rPr lang="nl-NL" dirty="0"/>
            </a:br>
            <a:endParaRPr lang="nl-NL" dirty="0"/>
          </a:p>
          <a:p>
            <a:r>
              <a:rPr lang="nl-NL" dirty="0"/>
              <a:t>Onderdeel Mijn Gezondheidsdossier.</a:t>
            </a:r>
          </a:p>
        </p:txBody>
      </p:sp>
      <p:sp>
        <p:nvSpPr>
          <p:cNvPr id="4" name="Tijdelijke aanduiding voor dianummer 3"/>
          <p:cNvSpPr>
            <a:spLocks noGrp="1"/>
          </p:cNvSpPr>
          <p:nvPr>
            <p:ph type="sldNum" sz="quarter" idx="10"/>
          </p:nvPr>
        </p:nvSpPr>
        <p:spPr/>
        <p:txBody>
          <a:bodyPr/>
          <a:lstStyle/>
          <a:p>
            <a:pPr>
              <a:defRPr/>
            </a:pPr>
            <a:fld id="{C6441E32-5EB1-40C9-BF85-1256922B16AD}" type="slidenum">
              <a:rPr lang="nl-BE" smtClean="0"/>
              <a:pPr>
                <a:defRPr/>
              </a:pPr>
              <a:t>9</a:t>
            </a:fld>
            <a:endParaRPr lang="nl-BE"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1072" y="3612157"/>
            <a:ext cx="2754313" cy="269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Rechte verbindingslijn met pijl 5"/>
          <p:cNvCxnSpPr/>
          <p:nvPr/>
        </p:nvCxnSpPr>
        <p:spPr bwMode="auto">
          <a:xfrm>
            <a:off x="4709872" y="5949280"/>
            <a:ext cx="1296144"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780745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0"/>
          </p:nvPr>
        </p:nvSpPr>
        <p:spPr/>
        <p:txBody>
          <a:bodyPr/>
          <a:lstStyle/>
          <a:p>
            <a:pPr>
              <a:defRPr/>
            </a:pPr>
            <a:fld id="{7AD6477D-1FD1-4E49-9964-6CD91A500ADD}" type="slidenum">
              <a:rPr lang="nl-BE" smtClean="0"/>
              <a:pPr>
                <a:defRPr/>
              </a:pPr>
              <a:t>10</a:t>
            </a:fld>
            <a:endParaRPr lang="nl-BE"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256" y="188640"/>
            <a:ext cx="8204200" cy="619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Rechte verbindingslijn met pijl 4"/>
          <p:cNvCxnSpPr/>
          <p:nvPr/>
        </p:nvCxnSpPr>
        <p:spPr bwMode="auto">
          <a:xfrm>
            <a:off x="2555776" y="6021288"/>
            <a:ext cx="1296144"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2059733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11</a:t>
            </a:fld>
            <a:endParaRPr lang="nl-BE"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8148" y="1772816"/>
            <a:ext cx="3297237" cy="2135187"/>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utoShape 5" descr="cid:7b5e7a79-ed9e-457f-a143-4ff27f2d49cb@eurprd09.prod.outlook.com"/>
          <p:cNvSpPr>
            <a:spLocks noChangeAspect="1" noChangeArrowheads="1"/>
          </p:cNvSpPr>
          <p:nvPr/>
        </p:nvSpPr>
        <p:spPr bwMode="auto">
          <a:xfrm>
            <a:off x="155575" y="-7096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9" name="AutoShape 6" descr="cid:7e9d62a3-4014-46b0-b3bc-077034023bab@eurprd09.prod.outlook.com"/>
          <p:cNvSpPr>
            <a:spLocks noChangeAspect="1" noChangeArrowheads="1"/>
          </p:cNvSpPr>
          <p:nvPr/>
        </p:nvSpPr>
        <p:spPr bwMode="auto">
          <a:xfrm>
            <a:off x="155575" y="2206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 name="Afbeelding 9"/>
          <p:cNvPicPr>
            <a:picLocks noChangeAspect="1"/>
          </p:cNvPicPr>
          <p:nvPr/>
        </p:nvPicPr>
        <p:blipFill rotWithShape="1">
          <a:blip r:embed="rId3" cstate="print">
            <a:extLst>
              <a:ext uri="{28A0092B-C50C-407E-A947-70E740481C1C}">
                <a14:useLocalDpi xmlns:a14="http://schemas.microsoft.com/office/drawing/2010/main" val="0"/>
              </a:ext>
            </a:extLst>
          </a:blip>
          <a:srcRect l="16267" t="20444" r="9733" b="21778"/>
          <a:stretch/>
        </p:blipFill>
        <p:spPr>
          <a:xfrm rot="5400000">
            <a:off x="2710870" y="3921978"/>
            <a:ext cx="3074188" cy="1800200"/>
          </a:xfrm>
          <a:prstGeom prst="rect">
            <a:avLst/>
          </a:prstGeom>
        </p:spPr>
      </p:pic>
      <p:sp>
        <p:nvSpPr>
          <p:cNvPr id="13" name="Ovaal 12"/>
          <p:cNvSpPr/>
          <p:nvPr/>
        </p:nvSpPr>
        <p:spPr bwMode="auto">
          <a:xfrm>
            <a:off x="6084168" y="2438098"/>
            <a:ext cx="2925720" cy="576064"/>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pic>
        <p:nvPicPr>
          <p:cNvPr id="11" name="Afbeelding 10"/>
          <p:cNvPicPr>
            <a:picLocks noChangeAspect="1"/>
          </p:cNvPicPr>
          <p:nvPr/>
        </p:nvPicPr>
        <p:blipFill rotWithShape="1">
          <a:blip r:embed="rId4" cstate="print">
            <a:extLst>
              <a:ext uri="{28A0092B-C50C-407E-A947-70E740481C1C}">
                <a14:useLocalDpi xmlns:a14="http://schemas.microsoft.com/office/drawing/2010/main" val="0"/>
              </a:ext>
            </a:extLst>
          </a:blip>
          <a:srcRect l="17067" t="16889" r="11999" b="28020"/>
          <a:stretch/>
        </p:blipFill>
        <p:spPr>
          <a:xfrm rot="5400000">
            <a:off x="185833" y="3926735"/>
            <a:ext cx="3074187" cy="1790685"/>
          </a:xfrm>
          <a:prstGeom prst="rect">
            <a:avLst/>
          </a:prstGeom>
        </p:spPr>
      </p:pic>
      <p:sp>
        <p:nvSpPr>
          <p:cNvPr id="15" name="Ovaal 14"/>
          <p:cNvSpPr/>
          <p:nvPr/>
        </p:nvSpPr>
        <p:spPr bwMode="auto">
          <a:xfrm>
            <a:off x="971600" y="4725144"/>
            <a:ext cx="1462860" cy="407122"/>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cxnSp>
        <p:nvCxnSpPr>
          <p:cNvPr id="16" name="Rechte verbindingslijn met pijl 15"/>
          <p:cNvCxnSpPr/>
          <p:nvPr/>
        </p:nvCxnSpPr>
        <p:spPr bwMode="auto">
          <a:xfrm>
            <a:off x="5608148" y="3662234"/>
            <a:ext cx="1296144"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cxnSp>
        <p:nvCxnSpPr>
          <p:cNvPr id="17" name="Rechte verbindingslijn met pijl 16"/>
          <p:cNvCxnSpPr/>
          <p:nvPr/>
        </p:nvCxnSpPr>
        <p:spPr bwMode="auto">
          <a:xfrm>
            <a:off x="155575" y="5877272"/>
            <a:ext cx="1968153"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cxnSp>
        <p:nvCxnSpPr>
          <p:cNvPr id="19" name="Rechte verbindingslijn met pijl 18"/>
          <p:cNvCxnSpPr/>
          <p:nvPr/>
        </p:nvCxnSpPr>
        <p:spPr bwMode="auto">
          <a:xfrm flipH="1">
            <a:off x="2699792" y="5013176"/>
            <a:ext cx="574023"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
        <p:nvSpPr>
          <p:cNvPr id="22" name="Vrije vorm 21"/>
          <p:cNvSpPr/>
          <p:nvPr/>
        </p:nvSpPr>
        <p:spPr bwMode="auto">
          <a:xfrm>
            <a:off x="5562629" y="1153692"/>
            <a:ext cx="1859153" cy="751909"/>
          </a:xfrm>
          <a:custGeom>
            <a:avLst/>
            <a:gdLst>
              <a:gd name="connsiteX0" fmla="*/ 0 w 1859153"/>
              <a:gd name="connsiteY0" fmla="*/ 8197 h 751909"/>
              <a:gd name="connsiteX1" fmla="*/ 1572768 w 1859153"/>
              <a:gd name="connsiteY1" fmla="*/ 105733 h 751909"/>
              <a:gd name="connsiteX2" fmla="*/ 1853184 w 1859153"/>
              <a:gd name="connsiteY2" fmla="*/ 751909 h 751909"/>
            </a:gdLst>
            <a:ahLst/>
            <a:cxnLst>
              <a:cxn ang="0">
                <a:pos x="connsiteX0" y="connsiteY0"/>
              </a:cxn>
              <a:cxn ang="0">
                <a:pos x="connsiteX1" y="connsiteY1"/>
              </a:cxn>
              <a:cxn ang="0">
                <a:pos x="connsiteX2" y="connsiteY2"/>
              </a:cxn>
            </a:cxnLst>
            <a:rect l="l" t="t" r="r" b="b"/>
            <a:pathLst>
              <a:path w="1859153" h="751909">
                <a:moveTo>
                  <a:pt x="0" y="8197"/>
                </a:moveTo>
                <a:cubicBezTo>
                  <a:pt x="631952" y="-5011"/>
                  <a:pt x="1263904" y="-18219"/>
                  <a:pt x="1572768" y="105733"/>
                </a:cubicBezTo>
                <a:cubicBezTo>
                  <a:pt x="1881632" y="229685"/>
                  <a:pt x="1867408" y="490797"/>
                  <a:pt x="1853184" y="751909"/>
                </a:cubicBezTo>
              </a:path>
            </a:pathLst>
          </a:custGeom>
          <a:noFill/>
          <a:ln w="57150" cap="flat" cmpd="sng" algn="ctr">
            <a:solidFill>
              <a:srgbClr val="FF0000"/>
            </a:solidFill>
            <a:prstDash val="solid"/>
            <a:round/>
            <a:headEnd type="none" w="med" len="med"/>
            <a:tailEnd type="stealth" w="lg"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25" name="Vrije vorm 24"/>
          <p:cNvSpPr/>
          <p:nvPr/>
        </p:nvSpPr>
        <p:spPr bwMode="auto">
          <a:xfrm flipV="1">
            <a:off x="5608148" y="4221088"/>
            <a:ext cx="1859153" cy="751909"/>
          </a:xfrm>
          <a:custGeom>
            <a:avLst/>
            <a:gdLst>
              <a:gd name="connsiteX0" fmla="*/ 0 w 1859153"/>
              <a:gd name="connsiteY0" fmla="*/ 8197 h 751909"/>
              <a:gd name="connsiteX1" fmla="*/ 1572768 w 1859153"/>
              <a:gd name="connsiteY1" fmla="*/ 105733 h 751909"/>
              <a:gd name="connsiteX2" fmla="*/ 1853184 w 1859153"/>
              <a:gd name="connsiteY2" fmla="*/ 751909 h 751909"/>
            </a:gdLst>
            <a:ahLst/>
            <a:cxnLst>
              <a:cxn ang="0">
                <a:pos x="connsiteX0" y="connsiteY0"/>
              </a:cxn>
              <a:cxn ang="0">
                <a:pos x="connsiteX1" y="connsiteY1"/>
              </a:cxn>
              <a:cxn ang="0">
                <a:pos x="connsiteX2" y="connsiteY2"/>
              </a:cxn>
            </a:cxnLst>
            <a:rect l="l" t="t" r="r" b="b"/>
            <a:pathLst>
              <a:path w="1859153" h="751909">
                <a:moveTo>
                  <a:pt x="0" y="8197"/>
                </a:moveTo>
                <a:cubicBezTo>
                  <a:pt x="631952" y="-5011"/>
                  <a:pt x="1263904" y="-18219"/>
                  <a:pt x="1572768" y="105733"/>
                </a:cubicBezTo>
                <a:cubicBezTo>
                  <a:pt x="1881632" y="229685"/>
                  <a:pt x="1867408" y="490797"/>
                  <a:pt x="1853184" y="751909"/>
                </a:cubicBezTo>
              </a:path>
            </a:pathLst>
          </a:custGeom>
          <a:noFill/>
          <a:ln w="57150" cap="flat" cmpd="sng" algn="ctr">
            <a:solidFill>
              <a:srgbClr val="FF0000"/>
            </a:solidFill>
            <a:prstDash val="solid"/>
            <a:round/>
            <a:headEnd type="stealth" w="lg" len="med"/>
            <a:tailEnd type="none" w="lg"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pic>
        <p:nvPicPr>
          <p:cNvPr id="18" name="Picture 3" descr="C:\Users\WW\Pictures\itsm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48854" y="332656"/>
            <a:ext cx="656531" cy="610187"/>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Rechte verbindingslijn met pijl 19"/>
          <p:cNvCxnSpPr/>
          <p:nvPr/>
        </p:nvCxnSpPr>
        <p:spPr bwMode="auto">
          <a:xfrm flipH="1">
            <a:off x="4572000" y="5805264"/>
            <a:ext cx="574023"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pic>
        <p:nvPicPr>
          <p:cNvPr id="3" name="Afbeelding 2">
            <a:extLst>
              <a:ext uri="{FF2B5EF4-FFF2-40B4-BE49-F238E27FC236}">
                <a16:creationId xmlns:a16="http://schemas.microsoft.com/office/drawing/2014/main" id="{62EB10EC-A4EB-480C-9555-D20247BA9A9A}"/>
              </a:ext>
            </a:extLst>
          </p:cNvPr>
          <p:cNvPicPr>
            <a:picLocks noChangeAspect="1"/>
          </p:cNvPicPr>
          <p:nvPr/>
        </p:nvPicPr>
        <p:blipFill>
          <a:blip r:embed="rId6"/>
          <a:stretch>
            <a:fillRect/>
          </a:stretch>
        </p:blipFill>
        <p:spPr>
          <a:xfrm>
            <a:off x="262817" y="295339"/>
            <a:ext cx="4981749" cy="1477477"/>
          </a:xfrm>
          <a:prstGeom prst="rect">
            <a:avLst/>
          </a:prstGeom>
        </p:spPr>
      </p:pic>
      <p:sp>
        <p:nvSpPr>
          <p:cNvPr id="6" name="Ovaal 5"/>
          <p:cNvSpPr/>
          <p:nvPr/>
        </p:nvSpPr>
        <p:spPr bwMode="auto">
          <a:xfrm>
            <a:off x="2440033" y="993404"/>
            <a:ext cx="2481371" cy="576064"/>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3717029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12</a:t>
            </a:fld>
            <a:endParaRPr lang="nl-BE" dirty="0"/>
          </a:p>
        </p:txBody>
      </p:sp>
      <p:pic>
        <p:nvPicPr>
          <p:cNvPr id="5" name="Afbeelding 4">
            <a:extLst>
              <a:ext uri="{FF2B5EF4-FFF2-40B4-BE49-F238E27FC236}">
                <a16:creationId xmlns:a16="http://schemas.microsoft.com/office/drawing/2014/main" id="{288ED0B5-372F-454A-8637-3DD3A78C7CEB}"/>
              </a:ext>
            </a:extLst>
          </p:cNvPr>
          <p:cNvPicPr>
            <a:picLocks noChangeAspect="1"/>
          </p:cNvPicPr>
          <p:nvPr/>
        </p:nvPicPr>
        <p:blipFill>
          <a:blip r:embed="rId2"/>
          <a:stretch>
            <a:fillRect/>
          </a:stretch>
        </p:blipFill>
        <p:spPr>
          <a:xfrm>
            <a:off x="754982" y="548680"/>
            <a:ext cx="7650720" cy="5368268"/>
          </a:xfrm>
          <a:prstGeom prst="rect">
            <a:avLst/>
          </a:prstGeom>
        </p:spPr>
      </p:pic>
      <p:sp>
        <p:nvSpPr>
          <p:cNvPr id="14" name="Rechthoek 13"/>
          <p:cNvSpPr/>
          <p:nvPr/>
        </p:nvSpPr>
        <p:spPr bwMode="auto">
          <a:xfrm>
            <a:off x="6012160" y="849206"/>
            <a:ext cx="2304256" cy="275538"/>
          </a:xfrm>
          <a:prstGeom prst="rect">
            <a:avLst/>
          </a:prstGeom>
          <a:solidFill>
            <a:srgbClr val="FFFFFF">
              <a:alpha val="0"/>
            </a:srgbClr>
          </a:solid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3" name="Ovaal 2"/>
          <p:cNvSpPr/>
          <p:nvPr/>
        </p:nvSpPr>
        <p:spPr bwMode="auto">
          <a:xfrm>
            <a:off x="5796136" y="5013176"/>
            <a:ext cx="1728192" cy="648072"/>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15" name="Ovaal 14"/>
          <p:cNvSpPr/>
          <p:nvPr/>
        </p:nvSpPr>
        <p:spPr bwMode="auto">
          <a:xfrm>
            <a:off x="3131840" y="4994882"/>
            <a:ext cx="2088232" cy="720079"/>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4178676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13</a:t>
            </a:fld>
            <a:endParaRPr lang="nl-BE"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687" y="764704"/>
            <a:ext cx="7488957" cy="170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al 4"/>
          <p:cNvSpPr/>
          <p:nvPr/>
        </p:nvSpPr>
        <p:spPr bwMode="auto">
          <a:xfrm>
            <a:off x="251520" y="620688"/>
            <a:ext cx="4320480" cy="576064"/>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cxnSp>
        <p:nvCxnSpPr>
          <p:cNvPr id="6" name="Rechte verbindingslijn met pijl 5"/>
          <p:cNvCxnSpPr/>
          <p:nvPr/>
        </p:nvCxnSpPr>
        <p:spPr bwMode="auto">
          <a:xfrm flipH="1">
            <a:off x="5325483" y="2276872"/>
            <a:ext cx="2055621" cy="1368152"/>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4494" y="3645024"/>
            <a:ext cx="669567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2427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14</a:t>
            </a:fld>
            <a:endParaRPr lang="nl-BE"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026" y="188640"/>
            <a:ext cx="8782185"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Rechte verbindingslijn met pijl 8"/>
          <p:cNvCxnSpPr/>
          <p:nvPr/>
        </p:nvCxnSpPr>
        <p:spPr bwMode="auto">
          <a:xfrm rot="5400000" flipH="1">
            <a:off x="5147668" y="6497564"/>
            <a:ext cx="720872"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
        <p:nvSpPr>
          <p:cNvPr id="12" name="Ovaal 11"/>
          <p:cNvSpPr/>
          <p:nvPr/>
        </p:nvSpPr>
        <p:spPr bwMode="auto">
          <a:xfrm>
            <a:off x="107504" y="106648"/>
            <a:ext cx="1008112" cy="442032"/>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04258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15</a:t>
            </a:fld>
            <a:endParaRPr lang="nl-BE"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5708650" cy="3335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3" y="3068960"/>
            <a:ext cx="5566005" cy="28839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Rechte verbindingslijn met pijl 4"/>
          <p:cNvCxnSpPr/>
          <p:nvPr/>
        </p:nvCxnSpPr>
        <p:spPr bwMode="auto">
          <a:xfrm>
            <a:off x="2195736" y="3262015"/>
            <a:ext cx="1368152" cy="383009"/>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
        <p:nvSpPr>
          <p:cNvPr id="8" name="Tekstvak 7"/>
          <p:cNvSpPr txBox="1"/>
          <p:nvPr/>
        </p:nvSpPr>
        <p:spPr>
          <a:xfrm>
            <a:off x="251520" y="4005064"/>
            <a:ext cx="3185552" cy="1754326"/>
          </a:xfrm>
          <a:prstGeom prst="rect">
            <a:avLst/>
          </a:prstGeom>
          <a:noFill/>
        </p:spPr>
        <p:txBody>
          <a:bodyPr wrap="none" rtlCol="0">
            <a:spAutoFit/>
          </a:bodyPr>
          <a:lstStyle/>
          <a:p>
            <a:r>
              <a:rPr lang="nl-NL" dirty="0" err="1">
                <a:solidFill>
                  <a:srgbClr val="FFFF66"/>
                </a:solidFill>
              </a:rPr>
              <a:t>Sumehr</a:t>
            </a:r>
            <a:r>
              <a:rPr lang="nl-NL" dirty="0">
                <a:solidFill>
                  <a:srgbClr val="FFFF66"/>
                </a:solidFill>
              </a:rPr>
              <a:t>: medische toestand.</a:t>
            </a:r>
          </a:p>
          <a:p>
            <a:r>
              <a:rPr lang="nl-NL" dirty="0">
                <a:solidFill>
                  <a:srgbClr val="FFFF66"/>
                </a:solidFill>
              </a:rPr>
              <a:t>Medicatieschema: medicatie</a:t>
            </a:r>
            <a:br>
              <a:rPr lang="nl-NL" dirty="0">
                <a:solidFill>
                  <a:srgbClr val="FFFF66"/>
                </a:solidFill>
              </a:rPr>
            </a:br>
            <a:r>
              <a:rPr lang="nl-NL" dirty="0">
                <a:solidFill>
                  <a:srgbClr val="FFFF66"/>
                </a:solidFill>
              </a:rPr>
              <a:t> 	die moet genomen</a:t>
            </a:r>
            <a:br>
              <a:rPr lang="nl-NL" dirty="0">
                <a:solidFill>
                  <a:srgbClr val="FFFF66"/>
                </a:solidFill>
              </a:rPr>
            </a:br>
            <a:r>
              <a:rPr lang="nl-NL" dirty="0">
                <a:solidFill>
                  <a:srgbClr val="FFFF66"/>
                </a:solidFill>
              </a:rPr>
              <a:t> 	worden en wanneer.</a:t>
            </a:r>
          </a:p>
          <a:p>
            <a:r>
              <a:rPr lang="nl-NL" dirty="0">
                <a:solidFill>
                  <a:srgbClr val="FFFF66"/>
                </a:solidFill>
              </a:rPr>
              <a:t>LABO…: resultaat van labo-</a:t>
            </a:r>
            <a:br>
              <a:rPr lang="nl-NL" dirty="0">
                <a:solidFill>
                  <a:srgbClr val="FFFF66"/>
                </a:solidFill>
              </a:rPr>
            </a:br>
            <a:r>
              <a:rPr lang="nl-NL" dirty="0">
                <a:solidFill>
                  <a:srgbClr val="FFFF66"/>
                </a:solidFill>
              </a:rPr>
              <a:t> 	onderzoek.</a:t>
            </a:r>
          </a:p>
        </p:txBody>
      </p:sp>
    </p:spTree>
    <p:extLst>
      <p:ext uri="{BB962C8B-B14F-4D97-AF65-F5344CB8AC3E}">
        <p14:creationId xmlns:p14="http://schemas.microsoft.com/office/powerpoint/2010/main" val="3619210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p:cNvSpPr>
            <a:spLocks noGrp="1"/>
          </p:cNvSpPr>
          <p:nvPr>
            <p:ph idx="1"/>
          </p:nvPr>
        </p:nvSpPr>
        <p:spPr>
          <a:xfrm>
            <a:off x="411063" y="260648"/>
            <a:ext cx="8401050" cy="5254302"/>
          </a:xfrm>
        </p:spPr>
        <p:txBody>
          <a:bodyPr/>
          <a:lstStyle/>
          <a:p>
            <a:r>
              <a:rPr lang="nl-NL" dirty="0"/>
              <a:t>Therapeutische Relaties</a:t>
            </a: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br>
              <a:rPr lang="nl-NL" dirty="0"/>
            </a:br>
            <a:endParaRPr lang="nl-NL" dirty="0"/>
          </a:p>
          <a:p>
            <a:r>
              <a:rPr lang="nl-NL" dirty="0"/>
              <a:t>Terug naar vorig scherm</a:t>
            </a:r>
            <a:endParaRPr lang="nl-NL" sz="800" dirty="0"/>
          </a:p>
          <a:p>
            <a:pPr lvl="7"/>
            <a:r>
              <a:rPr lang="nl-NL" sz="800" dirty="0"/>
              <a:t> </a:t>
            </a:r>
          </a:p>
          <a:p>
            <a:r>
              <a:rPr lang="nl-NL" dirty="0"/>
              <a:t>Bij beëindiging niet vergeten af te melden</a:t>
            </a:r>
          </a:p>
        </p:txBody>
      </p:sp>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16</a:t>
            </a:fld>
            <a:endParaRPr lang="nl-BE"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980728"/>
            <a:ext cx="7279977" cy="418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287" r="70460" b="82104"/>
          <a:stretch/>
        </p:blipFill>
        <p:spPr bwMode="auto">
          <a:xfrm>
            <a:off x="3995936" y="5301208"/>
            <a:ext cx="2429129" cy="548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Rechte verbindingslijn met pijl 6"/>
          <p:cNvCxnSpPr/>
          <p:nvPr/>
        </p:nvCxnSpPr>
        <p:spPr bwMode="auto">
          <a:xfrm flipH="1">
            <a:off x="6353057" y="5575528"/>
            <a:ext cx="1368152"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
        <p:nvSpPr>
          <p:cNvPr id="3" name="Vrije vorm 2"/>
          <p:cNvSpPr/>
          <p:nvPr/>
        </p:nvSpPr>
        <p:spPr bwMode="auto">
          <a:xfrm>
            <a:off x="5937504" y="1340768"/>
            <a:ext cx="2760283" cy="4937222"/>
          </a:xfrm>
          <a:custGeom>
            <a:avLst/>
            <a:gdLst>
              <a:gd name="connsiteX0" fmla="*/ 0 w 2760283"/>
              <a:gd name="connsiteY0" fmla="*/ 5099400 h 5232622"/>
              <a:gd name="connsiteX1" fmla="*/ 2267712 w 2760283"/>
              <a:gd name="connsiteY1" fmla="*/ 5135976 h 5232622"/>
              <a:gd name="connsiteX2" fmla="*/ 2718816 w 2760283"/>
              <a:gd name="connsiteY2" fmla="*/ 4014312 h 5232622"/>
              <a:gd name="connsiteX3" fmla="*/ 2694432 w 2760283"/>
              <a:gd name="connsiteY3" fmla="*/ 612744 h 5232622"/>
              <a:gd name="connsiteX4" fmla="*/ 2316480 w 2760283"/>
              <a:gd name="connsiteY4" fmla="*/ 15336 h 523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0283" h="5232622">
                <a:moveTo>
                  <a:pt x="0" y="5099400"/>
                </a:moveTo>
                <a:cubicBezTo>
                  <a:pt x="907288" y="5208112"/>
                  <a:pt x="1814576" y="5316824"/>
                  <a:pt x="2267712" y="5135976"/>
                </a:cubicBezTo>
                <a:cubicBezTo>
                  <a:pt x="2720848" y="4955128"/>
                  <a:pt x="2647696" y="4768184"/>
                  <a:pt x="2718816" y="4014312"/>
                </a:cubicBezTo>
                <a:cubicBezTo>
                  <a:pt x="2789936" y="3260440"/>
                  <a:pt x="2761488" y="1279240"/>
                  <a:pt x="2694432" y="612744"/>
                </a:cubicBezTo>
                <a:cubicBezTo>
                  <a:pt x="2627376" y="-53752"/>
                  <a:pt x="2471928" y="-19208"/>
                  <a:pt x="2316480" y="15336"/>
                </a:cubicBezTo>
              </a:path>
            </a:pathLst>
          </a:custGeom>
          <a:noFill/>
          <a:ln w="57150" cap="flat" cmpd="sng" algn="ctr">
            <a:solidFill>
              <a:srgbClr val="FF0000"/>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sp>
        <p:nvSpPr>
          <p:cNvPr id="6" name="Ovaal 5"/>
          <p:cNvSpPr/>
          <p:nvPr/>
        </p:nvSpPr>
        <p:spPr bwMode="auto">
          <a:xfrm>
            <a:off x="7716601" y="1232756"/>
            <a:ext cx="657413" cy="216024"/>
          </a:xfrm>
          <a:prstGeom prst="ellipse">
            <a:avLst/>
          </a:prstGeom>
          <a:solidFill>
            <a:srgbClr val="FFFFFF">
              <a:alpha val="0"/>
            </a:srgbClr>
          </a:solidFill>
          <a:ln w="571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charset="0"/>
              <a:cs typeface="Arial" charset="0"/>
            </a:endParaRPr>
          </a:p>
        </p:txBody>
      </p:sp>
      <p:cxnSp>
        <p:nvCxnSpPr>
          <p:cNvPr id="9" name="Rechte verbindingslijn met pijl 8"/>
          <p:cNvCxnSpPr/>
          <p:nvPr/>
        </p:nvCxnSpPr>
        <p:spPr bwMode="auto">
          <a:xfrm flipH="1">
            <a:off x="3059832" y="1556792"/>
            <a:ext cx="574023" cy="0"/>
          </a:xfrm>
          <a:prstGeom prst="straightConnector1">
            <a:avLst/>
          </a:prstGeom>
          <a:solidFill>
            <a:srgbClr val="FFFFFF">
              <a:alpha val="0"/>
            </a:srgbClr>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204934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1"/>
          <p:cNvSpPr>
            <a:spLocks noGrp="1"/>
          </p:cNvSpPr>
          <p:nvPr>
            <p:ph type="sldNum" sz="quarter" idx="10"/>
          </p:nvPr>
        </p:nvSpPr>
        <p:spPr>
          <a:xfrm>
            <a:off x="8216900" y="6492875"/>
            <a:ext cx="762000" cy="365125"/>
          </a:xfrm>
        </p:spPr>
        <p:txBody>
          <a:bodyPr/>
          <a:lstStyle/>
          <a:p>
            <a:pPr>
              <a:defRPr/>
            </a:pPr>
            <a:fld id="{CE1C866F-0EA4-4ADB-920E-C737C073A9C1}" type="slidenum">
              <a:rPr lang="nl-BE" smtClean="0"/>
              <a:pPr>
                <a:defRPr/>
              </a:pPr>
              <a:t>17</a:t>
            </a:fld>
            <a:endParaRPr lang="nl-BE" dirty="0"/>
          </a:p>
        </p:txBody>
      </p:sp>
      <p:sp>
        <p:nvSpPr>
          <p:cNvPr id="2" name="Rechthoek 1">
            <a:extLst>
              <a:ext uri="{FF2B5EF4-FFF2-40B4-BE49-F238E27FC236}">
                <a16:creationId xmlns:a16="http://schemas.microsoft.com/office/drawing/2014/main" id="{09CCFAD5-0AEE-490D-8502-B3E98176DB2B}"/>
              </a:ext>
            </a:extLst>
          </p:cNvPr>
          <p:cNvSpPr/>
          <p:nvPr/>
        </p:nvSpPr>
        <p:spPr>
          <a:xfrm>
            <a:off x="683568" y="2204864"/>
            <a:ext cx="8136904" cy="954107"/>
          </a:xfrm>
          <a:prstGeom prst="rect">
            <a:avLst/>
          </a:prstGeom>
        </p:spPr>
        <p:txBody>
          <a:bodyPr wrap="square">
            <a:spAutoFit/>
          </a:bodyPr>
          <a:lstStyle/>
          <a:p>
            <a:r>
              <a:rPr lang="nl-BE" sz="2800" b="1" dirty="0">
                <a:solidFill>
                  <a:srgbClr val="FFFF00"/>
                </a:solidFill>
              </a:rPr>
              <a:t>Gezondheidsgeletterdheid: een derde van de Belgen begrijpt info over zijn gezondheid niet</a:t>
            </a:r>
          </a:p>
        </p:txBody>
      </p:sp>
      <p:pic>
        <p:nvPicPr>
          <p:cNvPr id="6" name="Graphic 5">
            <a:extLst>
              <a:ext uri="{FF2B5EF4-FFF2-40B4-BE49-F238E27FC236}">
                <a16:creationId xmlns:a16="http://schemas.microsoft.com/office/drawing/2014/main" id="{2EC2C523-F0ED-4EDE-A7E9-47AF16C933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6862" y="476672"/>
            <a:ext cx="6010275" cy="1352550"/>
          </a:xfrm>
          <a:prstGeom prst="rect">
            <a:avLst/>
          </a:prstGeom>
        </p:spPr>
      </p:pic>
      <p:pic>
        <p:nvPicPr>
          <p:cNvPr id="9" name="Afbeelding 8">
            <a:extLst>
              <a:ext uri="{FF2B5EF4-FFF2-40B4-BE49-F238E27FC236}">
                <a16:creationId xmlns:a16="http://schemas.microsoft.com/office/drawing/2014/main" id="{2AF77791-09EE-4DFF-B2C1-FEBE702484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0749" y="3397173"/>
            <a:ext cx="4762500" cy="2857500"/>
          </a:xfrm>
          <a:prstGeom prst="rect">
            <a:avLst/>
          </a:prstGeom>
        </p:spPr>
      </p:pic>
    </p:spTree>
    <p:extLst>
      <p:ext uri="{BB962C8B-B14F-4D97-AF65-F5344CB8AC3E}">
        <p14:creationId xmlns:p14="http://schemas.microsoft.com/office/powerpoint/2010/main" val="2868992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1"/>
          <p:cNvSpPr>
            <a:spLocks noGrp="1"/>
          </p:cNvSpPr>
          <p:nvPr>
            <p:ph type="sldNum" sz="quarter" idx="10"/>
          </p:nvPr>
        </p:nvSpPr>
        <p:spPr>
          <a:xfrm>
            <a:off x="8216900" y="6492875"/>
            <a:ext cx="762000" cy="365125"/>
          </a:xfrm>
        </p:spPr>
        <p:txBody>
          <a:bodyPr/>
          <a:lstStyle/>
          <a:p>
            <a:pPr>
              <a:defRPr/>
            </a:pPr>
            <a:fld id="{CE1C866F-0EA4-4ADB-920E-C737C073A9C1}" type="slidenum">
              <a:rPr lang="nl-BE" smtClean="0"/>
              <a:pPr>
                <a:defRPr/>
              </a:pPr>
              <a:t>18</a:t>
            </a:fld>
            <a:endParaRPr lang="nl-BE" dirty="0"/>
          </a:p>
        </p:txBody>
      </p:sp>
      <p:sp>
        <p:nvSpPr>
          <p:cNvPr id="2" name="Rechthoek 1">
            <a:extLst>
              <a:ext uri="{FF2B5EF4-FFF2-40B4-BE49-F238E27FC236}">
                <a16:creationId xmlns:a16="http://schemas.microsoft.com/office/drawing/2014/main" id="{2352A72D-F06A-487B-8A93-CBC864EB8471}"/>
              </a:ext>
            </a:extLst>
          </p:cNvPr>
          <p:cNvSpPr/>
          <p:nvPr/>
        </p:nvSpPr>
        <p:spPr>
          <a:xfrm>
            <a:off x="409948" y="188640"/>
            <a:ext cx="8568952" cy="5909310"/>
          </a:xfrm>
          <a:prstGeom prst="rect">
            <a:avLst/>
          </a:prstGeom>
        </p:spPr>
        <p:txBody>
          <a:bodyPr wrap="square">
            <a:spAutoFit/>
          </a:bodyPr>
          <a:lstStyle/>
          <a:p>
            <a:r>
              <a:rPr lang="nl-BE" sz="2400" b="1" dirty="0">
                <a:solidFill>
                  <a:srgbClr val="FFFF00"/>
                </a:solidFill>
              </a:rPr>
              <a:t>Welke acties zijn mogelijk?</a:t>
            </a:r>
          </a:p>
          <a:p>
            <a:endParaRPr lang="nl-BE" sz="2400" b="1" dirty="0">
              <a:solidFill>
                <a:srgbClr val="FFFF00"/>
              </a:solidFill>
            </a:endParaRPr>
          </a:p>
          <a:p>
            <a:pPr marL="342900" indent="-342900">
              <a:buFont typeface="Arial" panose="020B0604020202020204" pitchFamily="34" charset="0"/>
              <a:buChar char="•"/>
            </a:pPr>
            <a:r>
              <a:rPr lang="nl-BE" sz="2200" dirty="0">
                <a:solidFill>
                  <a:srgbClr val="FFFF00"/>
                </a:solidFill>
              </a:rPr>
              <a:t>Relatie en dialoog tussen de burger en zorgverleners verbeteren</a:t>
            </a:r>
          </a:p>
          <a:p>
            <a:pPr marL="342900" indent="-342900">
              <a:buFont typeface="Arial" panose="020B0604020202020204" pitchFamily="34" charset="0"/>
              <a:buChar char="•"/>
            </a:pPr>
            <a:r>
              <a:rPr lang="nl-BE" sz="2200" dirty="0">
                <a:solidFill>
                  <a:srgbClr val="FFFF00"/>
                </a:solidFill>
              </a:rPr>
              <a:t>Iedereen ertoe aanzetten om preventief aan zijn of haar gezondheid te werken met gerichte acties naar de meest kwetsbare bevolkingsgroepen</a:t>
            </a:r>
          </a:p>
          <a:p>
            <a:pPr marL="342900" indent="-342900">
              <a:buFont typeface="Arial" panose="020B0604020202020204" pitchFamily="34" charset="0"/>
              <a:buChar char="•"/>
            </a:pPr>
            <a:r>
              <a:rPr lang="nl-BE" sz="2200" dirty="0">
                <a:solidFill>
                  <a:srgbClr val="FFFF00"/>
                </a:solidFill>
              </a:rPr>
              <a:t>Digitale kloof overbruggen</a:t>
            </a:r>
          </a:p>
          <a:p>
            <a:pPr marL="342900" indent="-342900">
              <a:buFont typeface="Arial" panose="020B0604020202020204" pitchFamily="34" charset="0"/>
              <a:buChar char="•"/>
            </a:pPr>
            <a:r>
              <a:rPr lang="nl-BE" sz="2200" dirty="0">
                <a:solidFill>
                  <a:srgbClr val="FFFF00"/>
                </a:solidFill>
              </a:rPr>
              <a:t>Betere communicatievaardigheden bij zorgverleners</a:t>
            </a:r>
          </a:p>
          <a:p>
            <a:pPr marL="342900" indent="-342900">
              <a:buFont typeface="Arial" panose="020B0604020202020204" pitchFamily="34" charset="0"/>
              <a:buChar char="•"/>
            </a:pPr>
            <a:r>
              <a:rPr lang="nl-BE" sz="2200" dirty="0">
                <a:solidFill>
                  <a:srgbClr val="FFFF00"/>
                </a:solidFill>
              </a:rPr>
              <a:t>Het gezondheidssysteem gebruiksvriendelijker maken: eenvoudig afspraken kunnen maken, je persoonlijk dossier bekijken, signalisatie en aangeboden informatie in ziekenhuizen bekijken, …</a:t>
            </a:r>
          </a:p>
          <a:p>
            <a:pPr marL="342900" indent="-342900">
              <a:buFont typeface="Arial" panose="020B0604020202020204" pitchFamily="34" charset="0"/>
              <a:buChar char="•"/>
            </a:pPr>
            <a:r>
              <a:rPr lang="nl-BE" sz="2200" dirty="0">
                <a:solidFill>
                  <a:srgbClr val="FFFF00"/>
                </a:solidFill>
              </a:rPr>
              <a:t>Inspraak van gebruikers organiseren</a:t>
            </a:r>
          </a:p>
          <a:p>
            <a:pPr marL="342900" indent="-342900">
              <a:buFont typeface="Arial" panose="020B0604020202020204" pitchFamily="34" charset="0"/>
              <a:buChar char="•"/>
            </a:pPr>
            <a:r>
              <a:rPr lang="nl-BE" sz="2200" dirty="0">
                <a:solidFill>
                  <a:srgbClr val="FFFF00"/>
                </a:solidFill>
              </a:rPr>
              <a:t>Over sectoren en beleidsniveaus heen mensen op weg helpen om hen te versterken in hun ‘gezondheidsgeletterdheid’</a:t>
            </a:r>
          </a:p>
          <a:p>
            <a:pPr marL="342900" indent="-342900">
              <a:buFont typeface="Arial" panose="020B0604020202020204" pitchFamily="34" charset="0"/>
              <a:buChar char="•"/>
            </a:pPr>
            <a:r>
              <a:rPr lang="nl-BE" sz="2200" dirty="0">
                <a:solidFill>
                  <a:srgbClr val="FFFF00"/>
                </a:solidFill>
              </a:rPr>
              <a:t>Beleidsmaatregelen die zorgverleners ertoe aanzetten om aandacht te besteden aan begrijpbare informatie.</a:t>
            </a:r>
          </a:p>
        </p:txBody>
      </p:sp>
    </p:spTree>
    <p:extLst>
      <p:ext uri="{BB962C8B-B14F-4D97-AF65-F5344CB8AC3E}">
        <p14:creationId xmlns:p14="http://schemas.microsoft.com/office/powerpoint/2010/main" val="174319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0"/>
          <p:cNvSpPr>
            <a:spLocks noGrp="1"/>
          </p:cNvSpPr>
          <p:nvPr>
            <p:ph type="ctrTitle" idx="4294967295"/>
          </p:nvPr>
        </p:nvSpPr>
        <p:spPr>
          <a:xfrm>
            <a:off x="611560" y="1412776"/>
            <a:ext cx="7772400" cy="4824536"/>
          </a:xfrm>
        </p:spPr>
        <p:txBody>
          <a:bodyPr/>
          <a:lstStyle/>
          <a:p>
            <a:pPr algn="ctr" eaLnBrk="1" hangingPunct="1"/>
            <a:r>
              <a:rPr lang="nl-NL" dirty="0"/>
              <a:t>Nieuw sinds 23 januari 2019</a:t>
            </a:r>
            <a:br>
              <a:rPr lang="nl-NL" dirty="0"/>
            </a:br>
            <a:br>
              <a:rPr lang="nl-NL" dirty="0"/>
            </a:br>
            <a:r>
              <a:rPr lang="nl-NL" sz="3600" dirty="0">
                <a:hlinkClick r:id="rId2"/>
              </a:rPr>
              <a:t>https://www.gezondheidskompas.be/</a:t>
            </a:r>
            <a:r>
              <a:rPr lang="nl-NL" sz="3600" dirty="0"/>
              <a:t> </a:t>
            </a:r>
            <a:br>
              <a:rPr lang="nl-NL" dirty="0"/>
            </a:br>
            <a:br>
              <a:rPr lang="nl-NL" dirty="0"/>
            </a:br>
            <a:br>
              <a:rPr lang="nl-NL" sz="2200" dirty="0"/>
            </a:br>
            <a:r>
              <a:rPr lang="nl-NL" sz="2200" dirty="0"/>
              <a:t>Dit kompas wil je helpen om inzicht te krijgen in jouw gezondheidsrisico’s en jou adviezen geven om jouw gezondheid te bevorderen. Het is mogelijk dat het Gezondheidskompas je verwijst naar je huisarts om een aantal aspecten verder te onderzoeken. Je bent volledig vrij om de adviezen al dan niet op te volgen.</a:t>
            </a:r>
            <a:br>
              <a:rPr lang="nl-NL" sz="2200" dirty="0"/>
            </a:br>
            <a:r>
              <a:rPr lang="nl-NL" sz="2200" dirty="0"/>
              <a:t>Het gezondheidskompas wordt aangeraden voor personen ouder dan 45 jaar.</a:t>
            </a:r>
          </a:p>
        </p:txBody>
      </p:sp>
      <p:sp>
        <p:nvSpPr>
          <p:cNvPr id="3" name="Tijdelijke aanduiding voor dianummer 1"/>
          <p:cNvSpPr>
            <a:spLocks noGrp="1"/>
          </p:cNvSpPr>
          <p:nvPr>
            <p:ph type="sldNum" sz="quarter" idx="10"/>
          </p:nvPr>
        </p:nvSpPr>
        <p:spPr>
          <a:xfrm>
            <a:off x="8216900" y="6492875"/>
            <a:ext cx="762000" cy="365125"/>
          </a:xfrm>
        </p:spPr>
        <p:txBody>
          <a:bodyPr/>
          <a:lstStyle/>
          <a:p>
            <a:pPr>
              <a:defRPr/>
            </a:pPr>
            <a:fld id="{CE1C866F-0EA4-4ADB-920E-C737C073A9C1}" type="slidenum">
              <a:rPr lang="nl-BE" smtClean="0"/>
              <a:pPr>
                <a:defRPr/>
              </a:pPr>
              <a:t>19</a:t>
            </a:fld>
            <a:endParaRPr lang="nl-BE" dirty="0"/>
          </a:p>
        </p:txBody>
      </p:sp>
    </p:spTree>
    <p:extLst>
      <p:ext uri="{BB962C8B-B14F-4D97-AF65-F5344CB8AC3E}">
        <p14:creationId xmlns:p14="http://schemas.microsoft.com/office/powerpoint/2010/main" val="50326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0"/>
          <p:cNvSpPr>
            <a:spLocks noGrp="1"/>
          </p:cNvSpPr>
          <p:nvPr>
            <p:ph type="ctrTitle" idx="4294967295"/>
          </p:nvPr>
        </p:nvSpPr>
        <p:spPr>
          <a:xfrm>
            <a:off x="611560" y="1412776"/>
            <a:ext cx="7772400" cy="3674839"/>
          </a:xfrm>
        </p:spPr>
        <p:txBody>
          <a:bodyPr/>
          <a:lstStyle/>
          <a:p>
            <a:pPr algn="ctr" eaLnBrk="1" hangingPunct="1"/>
            <a:r>
              <a:rPr lang="nl-NL" dirty="0"/>
              <a:t>Vragen over de inhoud van het</a:t>
            </a:r>
            <a:br>
              <a:rPr lang="nl-NL" dirty="0"/>
            </a:br>
            <a:br>
              <a:rPr lang="nl-NL" dirty="0"/>
            </a:br>
            <a:r>
              <a:rPr lang="nl-NL" dirty="0"/>
              <a:t>Medisch Dossier</a:t>
            </a:r>
            <a:br>
              <a:rPr lang="nl-NL" dirty="0"/>
            </a:br>
            <a:br>
              <a:rPr lang="nl-NL" dirty="0"/>
            </a:br>
            <a:r>
              <a:rPr lang="nl-NL" dirty="0"/>
              <a:t>stel je best aan je huisarts</a:t>
            </a:r>
          </a:p>
        </p:txBody>
      </p:sp>
      <p:sp>
        <p:nvSpPr>
          <p:cNvPr id="3" name="Tijdelijke aanduiding voor dianummer 1"/>
          <p:cNvSpPr>
            <a:spLocks noGrp="1"/>
          </p:cNvSpPr>
          <p:nvPr>
            <p:ph type="sldNum" sz="quarter" idx="10"/>
          </p:nvPr>
        </p:nvSpPr>
        <p:spPr>
          <a:xfrm>
            <a:off x="8216900" y="6492875"/>
            <a:ext cx="762000" cy="365125"/>
          </a:xfrm>
        </p:spPr>
        <p:txBody>
          <a:bodyPr/>
          <a:lstStyle/>
          <a:p>
            <a:pPr>
              <a:defRPr/>
            </a:pPr>
            <a:fld id="{CE1C866F-0EA4-4ADB-920E-C737C073A9C1}" type="slidenum">
              <a:rPr lang="nl-BE" smtClean="0"/>
              <a:pPr>
                <a:defRPr/>
              </a:pPr>
              <a:t>20</a:t>
            </a:fld>
            <a:endParaRPr lang="nl-BE" dirty="0"/>
          </a:p>
        </p:txBody>
      </p:sp>
    </p:spTree>
    <p:extLst>
      <p:ext uri="{BB962C8B-B14F-4D97-AF65-F5344CB8AC3E}">
        <p14:creationId xmlns:p14="http://schemas.microsoft.com/office/powerpoint/2010/main" val="1133675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defRPr/>
            </a:pPr>
            <a:fld id="{CE1C866F-0EA4-4ADB-920E-C737C073A9C1}" type="slidenum">
              <a:rPr lang="nl-BE" smtClean="0"/>
              <a:pPr>
                <a:defRPr/>
              </a:pPr>
              <a:t>21</a:t>
            </a:fld>
            <a:endParaRPr lang="nl-BE" dirty="0"/>
          </a:p>
        </p:txBody>
      </p:sp>
      <p:sp>
        <p:nvSpPr>
          <p:cNvPr id="4" name="Rectangle 13"/>
          <p:cNvSpPr>
            <a:spLocks noChangeArrowheads="1"/>
          </p:cNvSpPr>
          <p:nvPr/>
        </p:nvSpPr>
        <p:spPr bwMode="auto">
          <a:xfrm>
            <a:off x="0" y="785813"/>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eaLnBrk="0" hangingPunct="0">
              <a:defRPr sz="1000" b="1">
                <a:solidFill>
                  <a:srgbClr val="FDFFEF"/>
                </a:solidFill>
                <a:latin typeface="Verdana" pitchFamily="34" charset="0"/>
                <a:cs typeface="Arial" charset="0"/>
              </a:defRPr>
            </a:lvl1pPr>
            <a:lvl2pPr marL="742950" indent="-285750" eaLnBrk="0" hangingPunct="0">
              <a:defRPr sz="1000" b="1">
                <a:solidFill>
                  <a:srgbClr val="FDFFEF"/>
                </a:solidFill>
                <a:latin typeface="Verdana" pitchFamily="34" charset="0"/>
                <a:cs typeface="Arial" charset="0"/>
              </a:defRPr>
            </a:lvl2pPr>
            <a:lvl3pPr marL="1143000" indent="-228600" eaLnBrk="0" hangingPunct="0">
              <a:defRPr sz="1000" b="1">
                <a:solidFill>
                  <a:srgbClr val="FDFFEF"/>
                </a:solidFill>
                <a:latin typeface="Verdana" pitchFamily="34" charset="0"/>
                <a:cs typeface="Arial" charset="0"/>
              </a:defRPr>
            </a:lvl3pPr>
            <a:lvl4pPr marL="1600200" indent="-228600" eaLnBrk="0" hangingPunct="0">
              <a:defRPr sz="1000" b="1">
                <a:solidFill>
                  <a:srgbClr val="FDFFEF"/>
                </a:solidFill>
                <a:latin typeface="Verdana" pitchFamily="34" charset="0"/>
                <a:cs typeface="Arial" charset="0"/>
              </a:defRPr>
            </a:lvl4pPr>
            <a:lvl5pPr marL="2057400" indent="-228600" eaLnBrk="0" hangingPunct="0">
              <a:defRPr sz="1000" b="1">
                <a:solidFill>
                  <a:srgbClr val="FDFFEF"/>
                </a:solidFill>
                <a:latin typeface="Verdana" pitchFamily="34" charset="0"/>
                <a:cs typeface="Arial" charset="0"/>
              </a:defRPr>
            </a:lvl5pPr>
            <a:lvl6pPr marL="2514600" indent="-228600" eaLnBrk="0" fontAlgn="base" hangingPunct="0">
              <a:spcBef>
                <a:spcPct val="0"/>
              </a:spcBef>
              <a:spcAft>
                <a:spcPct val="0"/>
              </a:spcAft>
              <a:defRPr sz="1000" b="1">
                <a:solidFill>
                  <a:srgbClr val="FDFFEF"/>
                </a:solidFill>
                <a:latin typeface="Verdana" pitchFamily="34" charset="0"/>
                <a:cs typeface="Arial" charset="0"/>
              </a:defRPr>
            </a:lvl6pPr>
            <a:lvl7pPr marL="2971800" indent="-228600" eaLnBrk="0" fontAlgn="base" hangingPunct="0">
              <a:spcBef>
                <a:spcPct val="0"/>
              </a:spcBef>
              <a:spcAft>
                <a:spcPct val="0"/>
              </a:spcAft>
              <a:defRPr sz="1000" b="1">
                <a:solidFill>
                  <a:srgbClr val="FDFFEF"/>
                </a:solidFill>
                <a:latin typeface="Verdana" pitchFamily="34" charset="0"/>
                <a:cs typeface="Arial" charset="0"/>
              </a:defRPr>
            </a:lvl7pPr>
            <a:lvl8pPr marL="3429000" indent="-228600" eaLnBrk="0" fontAlgn="base" hangingPunct="0">
              <a:spcBef>
                <a:spcPct val="0"/>
              </a:spcBef>
              <a:spcAft>
                <a:spcPct val="0"/>
              </a:spcAft>
              <a:defRPr sz="1000" b="1">
                <a:solidFill>
                  <a:srgbClr val="FDFFEF"/>
                </a:solidFill>
                <a:latin typeface="Verdana" pitchFamily="34" charset="0"/>
                <a:cs typeface="Arial" charset="0"/>
              </a:defRPr>
            </a:lvl8pPr>
            <a:lvl9pPr marL="3886200" indent="-228600" eaLnBrk="0" fontAlgn="base" hangingPunct="0">
              <a:spcBef>
                <a:spcPct val="0"/>
              </a:spcBef>
              <a:spcAft>
                <a:spcPct val="0"/>
              </a:spcAft>
              <a:defRPr sz="1000" b="1">
                <a:solidFill>
                  <a:srgbClr val="FDFFEF"/>
                </a:solidFill>
                <a:latin typeface="Verdana" pitchFamily="34" charset="0"/>
                <a:cs typeface="Arial" charset="0"/>
              </a:defRPr>
            </a:lvl9pPr>
          </a:lstStyle>
          <a:p>
            <a:pPr algn="ctr" eaLnBrk="1" hangingPunct="1">
              <a:lnSpc>
                <a:spcPct val="85000"/>
              </a:lnSpc>
            </a:pPr>
            <a:r>
              <a:rPr lang="nl-NL" altLang="nl-NL" sz="4800" dirty="0">
                <a:solidFill>
                  <a:srgbClr val="FFC000"/>
                </a:solidFill>
                <a:latin typeface="Trebuchet MS" pitchFamily="34" charset="0"/>
              </a:rPr>
              <a:t>Seniornet Vlaanderen </a:t>
            </a:r>
            <a:br>
              <a:rPr lang="nl-NL" altLang="nl-NL" sz="3200" dirty="0">
                <a:solidFill>
                  <a:srgbClr val="FFC000"/>
                </a:solidFill>
                <a:latin typeface="Trebuchet MS" pitchFamily="34" charset="0"/>
              </a:rPr>
            </a:br>
            <a:r>
              <a:rPr lang="nl-NL" altLang="nl-NL" sz="3200" dirty="0">
                <a:solidFill>
                  <a:srgbClr val="FFC000"/>
                </a:solidFill>
                <a:latin typeface="Trebuchet MS" pitchFamily="34" charset="0"/>
              </a:rPr>
              <a:t>dankt u voor de aandacht </a:t>
            </a:r>
            <a:br>
              <a:rPr lang="nl-NL" altLang="nl-NL" sz="3200" dirty="0">
                <a:solidFill>
                  <a:srgbClr val="FFC000"/>
                </a:solidFill>
                <a:latin typeface="Trebuchet MS" pitchFamily="34" charset="0"/>
              </a:rPr>
            </a:br>
            <a:br>
              <a:rPr lang="nl-NL" altLang="nl-NL" sz="3200" dirty="0">
                <a:solidFill>
                  <a:srgbClr val="FFC000"/>
                </a:solidFill>
                <a:latin typeface="Trebuchet MS" pitchFamily="34" charset="0"/>
              </a:rPr>
            </a:br>
            <a:br>
              <a:rPr lang="nl-NL" altLang="nl-NL" sz="3200" dirty="0">
                <a:solidFill>
                  <a:srgbClr val="FFC000"/>
                </a:solidFill>
                <a:latin typeface="Trebuchet MS" pitchFamily="34" charset="0"/>
              </a:rPr>
            </a:br>
            <a:r>
              <a:rPr lang="nl-NL" altLang="nl-NL" sz="3200" dirty="0">
                <a:solidFill>
                  <a:srgbClr val="FFC000"/>
                </a:solidFill>
                <a:latin typeface="Trebuchet MS" pitchFamily="34" charset="0"/>
              </a:rPr>
              <a:t> </a:t>
            </a:r>
            <a:br>
              <a:rPr lang="nl-NL" altLang="nl-NL" sz="2800" dirty="0">
                <a:solidFill>
                  <a:srgbClr val="FEF298"/>
                </a:solidFill>
              </a:rPr>
            </a:br>
            <a:br>
              <a:rPr lang="nl-NL" altLang="nl-NL" sz="2800" dirty="0">
                <a:solidFill>
                  <a:srgbClr val="FEF298"/>
                </a:solidFill>
              </a:rPr>
            </a:br>
            <a:br>
              <a:rPr lang="nl-NL" altLang="nl-NL" sz="2800" dirty="0">
                <a:solidFill>
                  <a:srgbClr val="FEF298"/>
                </a:solidFill>
              </a:rPr>
            </a:br>
            <a:endParaRPr lang="nl-BE" altLang="nl-NL" sz="2800" dirty="0">
              <a:solidFill>
                <a:srgbClr val="000066"/>
              </a:solidFill>
            </a:endParaRPr>
          </a:p>
        </p:txBody>
      </p:sp>
      <p:pic>
        <p:nvPicPr>
          <p:cNvPr id="5" name="Afbeelding 10" descr="Bedanking.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43313" y="2214563"/>
            <a:ext cx="1928812"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Vrije v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lnSpc>
                <a:spcPct val="85000"/>
              </a:lnSpc>
              <a:spcBef>
                <a:spcPts val="0"/>
              </a:spcBef>
              <a:spcAft>
                <a:spcPts val="0"/>
              </a:spcAft>
              <a:defRPr/>
            </a:pPr>
            <a:endParaRPr lang="en-US">
              <a:latin typeface="+mn-lt"/>
              <a:cs typeface="+mn-cs"/>
            </a:endParaRPr>
          </a:p>
        </p:txBody>
      </p:sp>
      <p:sp>
        <p:nvSpPr>
          <p:cNvPr id="8" name="Vrije v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lnSpc>
                <a:spcPct val="85000"/>
              </a:lnSpc>
              <a:spcBef>
                <a:spcPts val="0"/>
              </a:spcBef>
              <a:spcAft>
                <a:spcPts val="0"/>
              </a:spcAft>
              <a:defRPr/>
            </a:pPr>
            <a:endParaRPr lang="en-US">
              <a:latin typeface="+mn-lt"/>
              <a:cs typeface="+mn-cs"/>
            </a:endParaRPr>
          </a:p>
        </p:txBody>
      </p:sp>
      <p:grpSp>
        <p:nvGrpSpPr>
          <p:cNvPr id="9" name="Groep 1"/>
          <p:cNvGrpSpPr>
            <a:grpSpLocks/>
          </p:cNvGrpSpPr>
          <p:nvPr/>
        </p:nvGrpSpPr>
        <p:grpSpPr bwMode="auto">
          <a:xfrm>
            <a:off x="-19050" y="203200"/>
            <a:ext cx="9180513" cy="647700"/>
            <a:chOff x="-19045" y="216550"/>
            <a:chExt cx="9180548" cy="649224"/>
          </a:xfrm>
        </p:grpSpPr>
        <p:sp>
          <p:nvSpPr>
            <p:cNvPr id="10" name="Vrije vorm 9"/>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lnSpc>
                  <a:spcPct val="85000"/>
                </a:lnSpc>
                <a:spcBef>
                  <a:spcPts val="0"/>
                </a:spcBef>
                <a:spcAft>
                  <a:spcPts val="0"/>
                </a:spcAft>
                <a:defRPr/>
              </a:pPr>
              <a:endParaRPr lang="en-US">
                <a:latin typeface="+mn-lt"/>
                <a:cs typeface="+mn-cs"/>
              </a:endParaRPr>
            </a:p>
          </p:txBody>
        </p:sp>
        <p:sp>
          <p:nvSpPr>
            <p:cNvPr id="11" name="Vrije vorm 10"/>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lnSpc>
                  <a:spcPct val="85000"/>
                </a:lnSpc>
                <a:spcBef>
                  <a:spcPts val="0"/>
                </a:spcBef>
                <a:spcAft>
                  <a:spcPts val="0"/>
                </a:spcAft>
                <a:defRPr/>
              </a:pPr>
              <a:endParaRPr lang="en-US">
                <a:latin typeface="+mn-lt"/>
                <a:cs typeface="+mn-cs"/>
              </a:endParaRPr>
            </a:p>
          </p:txBody>
        </p:sp>
      </p:grpSp>
    </p:spTree>
    <p:extLst>
      <p:ext uri="{BB962C8B-B14F-4D97-AF65-F5344CB8AC3E}">
        <p14:creationId xmlns:p14="http://schemas.microsoft.com/office/powerpoint/2010/main" val="2087900516"/>
      </p:ext>
    </p:extLst>
  </p:cSld>
  <p:clrMapOvr>
    <a:masterClrMapping/>
  </p:clrMapOvr>
</p:sld>
</file>

<file path=ppt/theme/theme1.xml><?xml version="1.0" encoding="utf-8"?>
<a:theme xmlns:a="http://schemas.openxmlformats.org/drawingml/2006/main" name="2_Stroom">
  <a:themeElements>
    <a:clrScheme name="SNVL">
      <a:dk1>
        <a:srgbClr val="663300"/>
      </a:dk1>
      <a:lt1>
        <a:srgbClr val="1F497D"/>
      </a:lt1>
      <a:dk2>
        <a:srgbClr val="663300"/>
      </a:dk2>
      <a:lt2>
        <a:srgbClr val="FFFFFF"/>
      </a:lt2>
      <a:accent1>
        <a:srgbClr val="0070C0"/>
      </a:accent1>
      <a:accent2>
        <a:srgbClr val="C0504D"/>
      </a:accent2>
      <a:accent3>
        <a:srgbClr val="AAAAAA"/>
      </a:accent3>
      <a:accent4>
        <a:srgbClr val="DADADA"/>
      </a:accent4>
      <a:accent5>
        <a:srgbClr val="B2C1DB"/>
      </a:accent5>
      <a:accent6>
        <a:srgbClr val="AE4845"/>
      </a:accent6>
      <a:hlink>
        <a:srgbClr val="FF0000"/>
      </a:hlink>
      <a:folHlink>
        <a:srgbClr val="FE66FF"/>
      </a:folHlink>
    </a:clrScheme>
    <a:fontScheme name="2_Stroom">
      <a:majorFont>
        <a:latin typeface="Maiandra GD"/>
        <a:ea typeface=""/>
        <a:cs typeface=""/>
      </a:majorFont>
      <a:minorFont>
        <a:latin typeface="Maiandra G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alpha val="0"/>
          </a:srgbClr>
        </a:solidFill>
        <a:ln w="571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BE"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alpha val="0"/>
          </a:srgbClr>
        </a:solidFill>
        <a:ln w="57150" cap="flat" cmpd="sng" algn="ctr">
          <a:solidFill>
            <a:srgbClr val="FF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l-BE"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2_Stroom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
      <a:clrScheme name="2_Stroom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
      <a:clrScheme name="2_Stroom 2">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FF0000"/>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9040</TotalTime>
  <Words>762</Words>
  <Application>Microsoft Office PowerPoint</Application>
  <PresentationFormat>Diavoorstelling (4:3)</PresentationFormat>
  <Paragraphs>93</Paragraphs>
  <Slides>21</Slides>
  <Notes>0</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21</vt:i4>
      </vt:variant>
    </vt:vector>
  </HeadingPairs>
  <TitlesOfParts>
    <vt:vector size="31" baseType="lpstr">
      <vt:lpstr>Arial</vt:lpstr>
      <vt:lpstr>Calibri</vt:lpstr>
      <vt:lpstr>Cambria</vt:lpstr>
      <vt:lpstr>Constantia</vt:lpstr>
      <vt:lpstr>Maiandra GD</vt:lpstr>
      <vt:lpstr>Trebuchet MS</vt:lpstr>
      <vt:lpstr>Verdana</vt:lpstr>
      <vt:lpstr>Wingdings</vt:lpstr>
      <vt:lpstr>Wingdings 2</vt:lpstr>
      <vt:lpstr>2_Stroom</vt:lpstr>
      <vt:lpstr>Mijn Gezondheidsdossier - Beschikbaar online in mijn  Medisch dossier</vt:lpstr>
      <vt:lpstr>PowerPoint-presentatie</vt:lpstr>
      <vt:lpstr>Overzicht</vt:lpstr>
      <vt:lpstr>Federale en Gewestelijke Overheid willen de burger beter informeren over haar/zijn medische toestand.</vt:lpstr>
      <vt:lpstr>Medische gegevens</vt:lpstr>
      <vt:lpstr>Wat wil de overheid bereiken:</vt:lpstr>
      <vt:lpstr>Maar:</vt:lpstr>
      <vt:lpstr>Waar vind ik mijn medisch dossier</vt:lpstr>
      <vt:lpstr>Hoe vind ik mijn medisch dossier: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Nieuw sinds 23 januari 2019  https://www.gezondheidskompas.be/    Dit kompas wil je helpen om inzicht te krijgen in jouw gezondheidsrisico’s en jou adviezen geven om jouw gezondheid te bevorderen. Het is mogelijk dat het Gezondheidskompas je verwijst naar je huisarts om een aantal aspecten verder te onderzoeken. Je bent volledig vrij om de adviezen al dan niet op te volgen. Het gezondheidskompas wordt aangeraden voor personen ouder dan 45 jaar.</vt:lpstr>
      <vt:lpstr>Vragen over de inhoud van het  Medisch Dossier  stel je best aan je huisarts</vt:lpstr>
      <vt:lpstr>PowerPoint-presentatie</vt:lpstr>
    </vt:vector>
  </TitlesOfParts>
  <Company>geen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EID</dc:title>
  <dc:creator>Micky van Veen</dc:creator>
  <cp:lastModifiedBy>Willy Messiaen</cp:lastModifiedBy>
  <cp:revision>531</cp:revision>
  <dcterms:created xsi:type="dcterms:W3CDTF">2008-02-03T10:11:42Z</dcterms:created>
  <dcterms:modified xsi:type="dcterms:W3CDTF">2022-09-28T14:29:31Z</dcterms:modified>
</cp:coreProperties>
</file>